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3"/>
  </p:notesMasterIdLst>
  <p:handoutMasterIdLst>
    <p:handoutMasterId r:id="rId54"/>
  </p:handoutMasterIdLst>
  <p:sldIdLst>
    <p:sldId id="404" r:id="rId2"/>
    <p:sldId id="378" r:id="rId3"/>
    <p:sldId id="303" r:id="rId4"/>
    <p:sldId id="370" r:id="rId5"/>
    <p:sldId id="433" r:id="rId6"/>
    <p:sldId id="406" r:id="rId7"/>
    <p:sldId id="405" r:id="rId8"/>
    <p:sldId id="306" r:id="rId9"/>
    <p:sldId id="307" r:id="rId10"/>
    <p:sldId id="403" r:id="rId11"/>
    <p:sldId id="395" r:id="rId12"/>
    <p:sldId id="396" r:id="rId13"/>
    <p:sldId id="397" r:id="rId14"/>
    <p:sldId id="373" r:id="rId15"/>
    <p:sldId id="407" r:id="rId16"/>
    <p:sldId id="409" r:id="rId17"/>
    <p:sldId id="374" r:id="rId18"/>
    <p:sldId id="410" r:id="rId19"/>
    <p:sldId id="302" r:id="rId20"/>
    <p:sldId id="375" r:id="rId21"/>
    <p:sldId id="411" r:id="rId22"/>
    <p:sldId id="376" r:id="rId23"/>
    <p:sldId id="377" r:id="rId24"/>
    <p:sldId id="412" r:id="rId25"/>
    <p:sldId id="413" r:id="rId26"/>
    <p:sldId id="414" r:id="rId27"/>
    <p:sldId id="415" r:id="rId28"/>
    <p:sldId id="416" r:id="rId29"/>
    <p:sldId id="417" r:id="rId30"/>
    <p:sldId id="418" r:id="rId31"/>
    <p:sldId id="419" r:id="rId32"/>
    <p:sldId id="420" r:id="rId33"/>
    <p:sldId id="421" r:id="rId34"/>
    <p:sldId id="422" r:id="rId35"/>
    <p:sldId id="371" r:id="rId36"/>
    <p:sldId id="423" r:id="rId37"/>
    <p:sldId id="380" r:id="rId38"/>
    <p:sldId id="381" r:id="rId39"/>
    <p:sldId id="382" r:id="rId40"/>
    <p:sldId id="424" r:id="rId41"/>
    <p:sldId id="425" r:id="rId42"/>
    <p:sldId id="426" r:id="rId43"/>
    <p:sldId id="427" r:id="rId44"/>
    <p:sldId id="387" r:id="rId45"/>
    <p:sldId id="389" r:id="rId46"/>
    <p:sldId id="428" r:id="rId47"/>
    <p:sldId id="429" r:id="rId48"/>
    <p:sldId id="430" r:id="rId49"/>
    <p:sldId id="431" r:id="rId50"/>
    <p:sldId id="393" r:id="rId51"/>
    <p:sldId id="432" r:id="rId52"/>
  </p:sldIdLst>
  <p:sldSz cx="7772400" cy="10058400"/>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720" userDrawn="1">
          <p15:clr>
            <a:srgbClr val="A4A3A4"/>
          </p15:clr>
        </p15:guide>
        <p15:guide id="4" pos="2448">
          <p15:clr>
            <a:srgbClr val="A4A3A4"/>
          </p15:clr>
        </p15:guide>
        <p15:guide id="5" orient="horz" pos="1032" userDrawn="1">
          <p15:clr>
            <a:srgbClr val="A4A3A4"/>
          </p15:clr>
        </p15:guide>
        <p15:guide id="6" orient="horz"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 Vaughn" initials="EV" lastIdx="1" clrIdx="0">
    <p:extLst>
      <p:ext uri="{19B8F6BF-5375-455C-9EA6-DF929625EA0E}">
        <p15:presenceInfo xmlns:p15="http://schemas.microsoft.com/office/powerpoint/2012/main" userId="bd3fd68b3f481f62" providerId="Windows Live"/>
      </p:ext>
    </p:extLst>
  </p:cmAuthor>
  <p:cmAuthor id="2" name="sarah" initials="s" lastIdx="49" clrIdx="1">
    <p:extLst>
      <p:ext uri="{19B8F6BF-5375-455C-9EA6-DF929625EA0E}">
        <p15:presenceInfo xmlns:p15="http://schemas.microsoft.com/office/powerpoint/2012/main" userId="sarah" providerId="None"/>
      </p:ext>
    </p:extLst>
  </p:cmAuthor>
  <p:cmAuthor id="3" name="RP" initials="R" lastIdx="37" clrIdx="2">
    <p:extLst>
      <p:ext uri="{19B8F6BF-5375-455C-9EA6-DF929625EA0E}">
        <p15:presenceInfo xmlns:p15="http://schemas.microsoft.com/office/powerpoint/2012/main" userId="RP" providerId="None"/>
      </p:ext>
    </p:extLst>
  </p:cmAuthor>
  <p:cmAuthor id="4" name="Tim Smail" initials="TS" lastIdx="5" clrIdx="3">
    <p:extLst>
      <p:ext uri="{19B8F6BF-5375-455C-9EA6-DF929625EA0E}">
        <p15:presenceInfo xmlns:p15="http://schemas.microsoft.com/office/powerpoint/2012/main" userId="Tim Smail" providerId="None"/>
      </p:ext>
    </p:extLst>
  </p:cmAuthor>
  <p:cmAuthor id="5" name="AnnaK" initials="" lastIdx="0" clrIdx="4"/>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4469"/>
    <a:srgbClr val="FFFFFF"/>
    <a:srgbClr val="413960"/>
    <a:srgbClr val="654B78"/>
    <a:srgbClr val="3F2958"/>
    <a:srgbClr val="FDFDFD"/>
    <a:srgbClr val="745F82"/>
    <a:srgbClr val="857194"/>
    <a:srgbClr val="008FBE"/>
    <a:srgbClr val="00567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00" autoAdjust="0"/>
    <p:restoredTop sz="96285" autoAdjust="0"/>
  </p:normalViewPr>
  <p:slideViewPr>
    <p:cSldViewPr snapToGrid="0" snapToObjects="1">
      <p:cViewPr varScale="1">
        <p:scale>
          <a:sx n="72" d="100"/>
          <a:sy n="72" d="100"/>
        </p:scale>
        <p:origin x="2736" y="72"/>
      </p:cViewPr>
      <p:guideLst>
        <p:guide orient="horz" pos="720"/>
        <p:guide pos="2448"/>
        <p:guide orient="horz" pos="1032"/>
        <p:guide orient="horz" pos="564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1" d="100"/>
          <a:sy n="81" d="100"/>
        </p:scale>
        <p:origin x="3840"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79"/>
          </a:xfrm>
          <a:prstGeom prst="rect">
            <a:avLst/>
          </a:prstGeom>
        </p:spPr>
        <p:txBody>
          <a:bodyPr vert="horz" lIns="93932" tIns="46966" rIns="93932" bIns="46966"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3" cy="469779"/>
          </a:xfrm>
          <a:prstGeom prst="rect">
            <a:avLst/>
          </a:prstGeom>
        </p:spPr>
        <p:txBody>
          <a:bodyPr vert="horz" lIns="93932" tIns="46966" rIns="93932" bIns="46966" rtlCol="0"/>
          <a:lstStyle>
            <a:lvl1pPr algn="r">
              <a:defRPr sz="1200"/>
            </a:lvl1pPr>
          </a:lstStyle>
          <a:p>
            <a:fld id="{2E9AC68F-4356-E940-BAD8-774AFBB1D075}" type="datetimeFigureOut">
              <a:rPr lang="en-US" smtClean="0"/>
              <a:t>8/2/2016</a:t>
            </a:fld>
            <a:endParaRPr lang="en-US" dirty="0"/>
          </a:p>
        </p:txBody>
      </p:sp>
      <p:sp>
        <p:nvSpPr>
          <p:cNvPr id="4" name="Footer Placeholder 3"/>
          <p:cNvSpPr>
            <a:spLocks noGrp="1"/>
          </p:cNvSpPr>
          <p:nvPr>
            <p:ph type="ftr" sz="quarter" idx="2"/>
          </p:nvPr>
        </p:nvSpPr>
        <p:spPr>
          <a:xfrm>
            <a:off x="0" y="8893297"/>
            <a:ext cx="3066733" cy="469778"/>
          </a:xfrm>
          <a:prstGeom prst="rect">
            <a:avLst/>
          </a:prstGeom>
        </p:spPr>
        <p:txBody>
          <a:bodyPr vert="horz" lIns="93932" tIns="46966" rIns="93932" bIns="46966"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7"/>
            <a:ext cx="3066733" cy="469778"/>
          </a:xfrm>
          <a:prstGeom prst="rect">
            <a:avLst/>
          </a:prstGeom>
        </p:spPr>
        <p:txBody>
          <a:bodyPr vert="horz" lIns="93932" tIns="46966" rIns="93932" bIns="46966" rtlCol="0" anchor="b"/>
          <a:lstStyle>
            <a:lvl1pPr algn="r">
              <a:defRPr sz="1200"/>
            </a:lvl1pPr>
          </a:lstStyle>
          <a:p>
            <a:fld id="{00BE28FA-DE09-1442-8EA4-52022773C22B}" type="slidenum">
              <a:rPr lang="en-US" smtClean="0"/>
              <a:t>‹#›</a:t>
            </a:fld>
            <a:endParaRPr lang="en-US" dirty="0"/>
          </a:p>
        </p:txBody>
      </p:sp>
    </p:spTree>
    <p:extLst>
      <p:ext uri="{BB962C8B-B14F-4D97-AF65-F5344CB8AC3E}">
        <p14:creationId xmlns:p14="http://schemas.microsoft.com/office/powerpoint/2010/main" val="115969331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79"/>
          </a:xfrm>
          <a:prstGeom prst="rect">
            <a:avLst/>
          </a:prstGeom>
        </p:spPr>
        <p:txBody>
          <a:bodyPr vert="horz" lIns="93932" tIns="46966" rIns="93932" bIns="46966" rtlCol="0"/>
          <a:lstStyle>
            <a:lvl1pPr algn="l">
              <a:defRPr sz="1200"/>
            </a:lvl1pPr>
          </a:lstStyle>
          <a:p>
            <a:endParaRPr lang="en-US" dirty="0"/>
          </a:p>
        </p:txBody>
      </p:sp>
      <p:sp>
        <p:nvSpPr>
          <p:cNvPr id="3" name="Date Placeholder 2"/>
          <p:cNvSpPr>
            <a:spLocks noGrp="1"/>
          </p:cNvSpPr>
          <p:nvPr>
            <p:ph type="dt" idx="1"/>
          </p:nvPr>
        </p:nvSpPr>
        <p:spPr>
          <a:xfrm>
            <a:off x="4008705" y="0"/>
            <a:ext cx="3066733" cy="469779"/>
          </a:xfrm>
          <a:prstGeom prst="rect">
            <a:avLst/>
          </a:prstGeom>
        </p:spPr>
        <p:txBody>
          <a:bodyPr vert="horz" lIns="93932" tIns="46966" rIns="93932" bIns="46966" rtlCol="0"/>
          <a:lstStyle>
            <a:lvl1pPr algn="r">
              <a:defRPr sz="1200"/>
            </a:lvl1pPr>
          </a:lstStyle>
          <a:p>
            <a:fld id="{436DFEA7-96A8-774D-8B6B-604673284BD0}" type="datetimeFigureOut">
              <a:rPr lang="en-US" smtClean="0"/>
              <a:t>8/2/2016</a:t>
            </a:fld>
            <a:endParaRPr lang="en-US" dirty="0"/>
          </a:p>
        </p:txBody>
      </p:sp>
      <p:sp>
        <p:nvSpPr>
          <p:cNvPr id="4" name="Slide Image Placeholder 3"/>
          <p:cNvSpPr>
            <a:spLocks noGrp="1" noRot="1" noChangeAspect="1"/>
          </p:cNvSpPr>
          <p:nvPr>
            <p:ph type="sldImg" idx="2"/>
          </p:nvPr>
        </p:nvSpPr>
        <p:spPr>
          <a:xfrm>
            <a:off x="2317750" y="1169988"/>
            <a:ext cx="2441575" cy="3159125"/>
          </a:xfrm>
          <a:prstGeom prst="rect">
            <a:avLst/>
          </a:prstGeom>
          <a:noFill/>
          <a:ln w="12700">
            <a:solidFill>
              <a:prstClr val="black"/>
            </a:solidFill>
          </a:ln>
        </p:spPr>
        <p:txBody>
          <a:bodyPr vert="horz" lIns="93932" tIns="46966" rIns="93932" bIns="46966" rtlCol="0" anchor="ctr"/>
          <a:lstStyle/>
          <a:p>
            <a:endParaRPr lang="en-US" dirty="0"/>
          </a:p>
        </p:txBody>
      </p:sp>
      <p:sp>
        <p:nvSpPr>
          <p:cNvPr id="5" name="Notes Placeholder 4"/>
          <p:cNvSpPr>
            <a:spLocks noGrp="1"/>
          </p:cNvSpPr>
          <p:nvPr>
            <p:ph type="body" sz="quarter" idx="3"/>
          </p:nvPr>
        </p:nvSpPr>
        <p:spPr>
          <a:xfrm>
            <a:off x="707708" y="4505979"/>
            <a:ext cx="5661660" cy="3686711"/>
          </a:xfrm>
          <a:prstGeom prst="rect">
            <a:avLst/>
          </a:prstGeom>
        </p:spPr>
        <p:txBody>
          <a:bodyPr vert="horz" lIns="93932" tIns="46966" rIns="93932" bIns="4696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297"/>
            <a:ext cx="3066733" cy="469778"/>
          </a:xfrm>
          <a:prstGeom prst="rect">
            <a:avLst/>
          </a:prstGeom>
        </p:spPr>
        <p:txBody>
          <a:bodyPr vert="horz" lIns="93932" tIns="46966" rIns="93932" bIns="4696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7"/>
            <a:ext cx="3066733" cy="469778"/>
          </a:xfrm>
          <a:prstGeom prst="rect">
            <a:avLst/>
          </a:prstGeom>
        </p:spPr>
        <p:txBody>
          <a:bodyPr vert="horz" lIns="93932" tIns="46966" rIns="93932" bIns="46966" rtlCol="0" anchor="b"/>
          <a:lstStyle>
            <a:lvl1pPr algn="r">
              <a:defRPr sz="1200"/>
            </a:lvl1pPr>
          </a:lstStyle>
          <a:p>
            <a:fld id="{20EBFCE9-087B-2F40-ABB2-08A49726B681}" type="slidenum">
              <a:rPr lang="en-US" smtClean="0"/>
              <a:t>‹#›</a:t>
            </a:fld>
            <a:endParaRPr lang="en-US" dirty="0"/>
          </a:p>
        </p:txBody>
      </p:sp>
    </p:spTree>
    <p:extLst>
      <p:ext uri="{BB962C8B-B14F-4D97-AF65-F5344CB8AC3E}">
        <p14:creationId xmlns:p14="http://schemas.microsoft.com/office/powerpoint/2010/main" val="179429253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17027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346695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5952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45772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52874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516443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2" name="Picture 1"/>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36576" y="0"/>
            <a:ext cx="7863840" cy="10058400"/>
          </a:xfrm>
          <a:prstGeom prst="rect">
            <a:avLst/>
          </a:prstGeom>
        </p:spPr>
      </p:pic>
    </p:spTree>
    <p:extLst>
      <p:ext uri="{BB962C8B-B14F-4D97-AF65-F5344CB8AC3E}">
        <p14:creationId xmlns:p14="http://schemas.microsoft.com/office/powerpoint/2010/main" val="1559550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rgbClr val="4C4469"/>
        </a:solidFill>
        <a:effectLst/>
      </p:bgPr>
    </p:bg>
    <p:spTree>
      <p:nvGrpSpPr>
        <p:cNvPr id="1" name=""/>
        <p:cNvGrpSpPr/>
        <p:nvPr/>
      </p:nvGrpSpPr>
      <p:grpSpPr>
        <a:xfrm>
          <a:off x="0" y="0"/>
          <a:ext cx="0" cy="0"/>
          <a:chOff x="0" y="0"/>
          <a:chExt cx="0" cy="0"/>
        </a:xfrm>
      </p:grpSpPr>
      <p:cxnSp>
        <p:nvCxnSpPr>
          <p:cNvPr id="10" name="Straight Connector 9"/>
          <p:cNvCxnSpPr/>
          <p:nvPr userDrawn="1"/>
        </p:nvCxnSpPr>
        <p:spPr>
          <a:xfrm>
            <a:off x="-63500" y="4918332"/>
            <a:ext cx="7864732" cy="0"/>
          </a:xfrm>
          <a:prstGeom prst="line">
            <a:avLst/>
          </a:prstGeom>
          <a:ln w="1270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400432" y="3929449"/>
            <a:ext cx="5838568" cy="976183"/>
          </a:xfrm>
          <a:prstGeom prst="rect">
            <a:avLst/>
          </a:prstGeom>
        </p:spPr>
        <p:txBody>
          <a:bodyPr lIns="0" rIns="0" anchor="b" anchorCtr="0"/>
          <a:lstStyle>
            <a:lvl1pPr algn="r">
              <a:defRPr sz="3200" b="1" cap="none" baseline="0">
                <a:solidFill>
                  <a:schemeClr val="bg1"/>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400" y="2813050"/>
            <a:ext cx="1403101" cy="2035432"/>
          </a:xfrm>
          <a:prstGeom prst="rect">
            <a:avLst/>
          </a:prstGeom>
        </p:spPr>
      </p:pic>
    </p:spTree>
    <p:extLst>
      <p:ext uri="{BB962C8B-B14F-4D97-AF65-F5344CB8AC3E}">
        <p14:creationId xmlns:p14="http://schemas.microsoft.com/office/powerpoint/2010/main" val="432524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744728"/>
            <a:ext cx="5562600" cy="600456"/>
          </a:xfrm>
          <a:prstGeom prst="rect">
            <a:avLst/>
          </a:prstGeom>
        </p:spPr>
        <p:txBody>
          <a:bodyPr lIns="0" tIns="0" rIns="0" bIns="0" anchor="b" anchorCtr="0"/>
          <a:lstStyle>
            <a:lvl1pPr algn="l">
              <a:defRPr lang="en-US" sz="2000" b="0" dirty="0">
                <a:solidFill>
                  <a:srgbClr val="4C4469"/>
                </a:solidFill>
                <a:latin typeface="Arial" panose="020B0604020202020204" pitchFamily="34" charset="0"/>
                <a:cs typeface="Arial" panose="020B0604020202020204" pitchFamily="34" charset="0"/>
              </a:defRPr>
            </a:lvl1pPr>
          </a:lstStyle>
          <a:p>
            <a:pPr lvl="0" algn="l"/>
            <a:r>
              <a:rPr lang="en-US" dirty="0" smtClean="0"/>
              <a:t>Click to edit Master title style</a:t>
            </a:r>
            <a:endParaRPr lang="en-US" dirty="0"/>
          </a:p>
        </p:txBody>
      </p:sp>
      <p:sp>
        <p:nvSpPr>
          <p:cNvPr id="6"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1415702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740664"/>
            <a:ext cx="6035040" cy="600456"/>
          </a:xfrm>
          <a:prstGeom prst="rect">
            <a:avLst/>
          </a:prstGeom>
        </p:spPr>
        <p:txBody>
          <a:bodyPr lIns="0" tIns="0" rIns="0" bIns="0" anchor="b" anchorCtr="0"/>
          <a:lstStyle>
            <a:lvl1pPr>
              <a:defRPr lang="en-US" sz="2000" b="0" dirty="0">
                <a:solidFill>
                  <a:srgbClr val="4C4469"/>
                </a:solidFill>
                <a:latin typeface="Arial" panose="020B0604020202020204" pitchFamily="34" charset="0"/>
                <a:cs typeface="Arial" panose="020B0604020202020204" pitchFamily="34" charset="0"/>
              </a:defRPr>
            </a:lvl1pPr>
          </a:lstStyle>
          <a:p>
            <a:pPr lvl="0" algn="l"/>
            <a:r>
              <a:rPr lang="en-US" dirty="0" smtClean="0"/>
              <a:t>Click to edit Master title style</a:t>
            </a:r>
            <a:endParaRPr lang="en-US" dirty="0"/>
          </a:p>
        </p:txBody>
      </p:sp>
      <p:sp>
        <p:nvSpPr>
          <p:cNvPr id="4"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2405689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857036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4" name="Rectangle 3"/>
          <p:cNvSpPr/>
          <p:nvPr userDrawn="1"/>
        </p:nvSpPr>
        <p:spPr>
          <a:xfrm rot="10800000">
            <a:off x="0" y="0"/>
            <a:ext cx="7772400" cy="8763000"/>
          </a:xfrm>
          <a:prstGeom prst="rect">
            <a:avLst/>
          </a:prstGeom>
          <a:gradFill>
            <a:gsLst>
              <a:gs pos="0">
                <a:srgbClr val="4C4469"/>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4021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a:xfrm rot="10800000">
            <a:off x="0" y="0"/>
            <a:ext cx="7772400" cy="1248032"/>
          </a:xfrm>
          <a:prstGeom prst="rect">
            <a:avLst/>
          </a:prstGeom>
          <a:gradFill>
            <a:gsLst>
              <a:gs pos="0">
                <a:srgbClr val="4C4469"/>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userDrawn="1"/>
        </p:nvSpPr>
        <p:spPr>
          <a:xfrm>
            <a:off x="0" y="8810368"/>
            <a:ext cx="7772400" cy="1248032"/>
          </a:xfrm>
          <a:prstGeom prst="rect">
            <a:avLst/>
          </a:prstGeom>
          <a:gradFill>
            <a:gsLst>
              <a:gs pos="0">
                <a:srgbClr val="4C4469"/>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
        <p:nvSpPr>
          <p:cNvPr id="12" name="Rectangle 11"/>
          <p:cNvSpPr/>
          <p:nvPr userDrawn="1"/>
        </p:nvSpPr>
        <p:spPr>
          <a:xfrm>
            <a:off x="533400" y="9581775"/>
            <a:ext cx="1015663" cy="253916"/>
          </a:xfrm>
          <a:prstGeom prst="rect">
            <a:avLst/>
          </a:prstGeom>
        </p:spPr>
        <p:txBody>
          <a:bodyPr wrap="none" lIns="0" rIns="91440">
            <a:spAutoFit/>
          </a:bodyPr>
          <a:lstStyle/>
          <a:p>
            <a:pPr lvl="0"/>
            <a:r>
              <a:rPr lang="en-US" sz="1050" dirty="0" smtClean="0">
                <a:solidFill>
                  <a:schemeClr val="tx1">
                    <a:lumMod val="65000"/>
                    <a:lumOff val="35000"/>
                  </a:schemeClr>
                </a:solidFill>
                <a:latin typeface="Arial" panose="020B0604020202020204" pitchFamily="34" charset="0"/>
                <a:cs typeface="Arial" panose="020B0604020202020204" pitchFamily="34" charset="0"/>
              </a:rPr>
              <a:t>www.ready.gov</a:t>
            </a:r>
            <a:endParaRPr lang="en-US" sz="1050" dirty="0">
              <a:solidFill>
                <a:schemeClr val="tx1">
                  <a:lumMod val="65000"/>
                  <a:lumOff val="35000"/>
                </a:schemeClr>
              </a:solidFill>
              <a:latin typeface="Arial" panose="020B0604020202020204" pitchFamily="34" charset="0"/>
              <a:cs typeface="Arial" panose="020B0604020202020204" pitchFamily="34" charset="0"/>
            </a:endParaRPr>
          </a:p>
        </p:txBody>
      </p:sp>
      <p:cxnSp>
        <p:nvCxnSpPr>
          <p:cNvPr id="13" name="Straight Connector 12"/>
          <p:cNvCxnSpPr/>
          <p:nvPr userDrawn="1"/>
        </p:nvCxnSpPr>
        <p:spPr>
          <a:xfrm>
            <a:off x="531537" y="9544704"/>
            <a:ext cx="6707463" cy="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rotWithShape="1">
          <a:blip r:embed="rId8">
            <a:extLst>
              <a:ext uri="{28A0092B-C50C-407E-A947-70E740481C1C}">
                <a14:useLocalDpi xmlns:a14="http://schemas.microsoft.com/office/drawing/2010/main" val="0"/>
              </a:ext>
            </a:extLst>
          </a:blip>
          <a:srcRect l="53247" t="9281" r="5700" b="62736"/>
          <a:stretch/>
        </p:blipFill>
        <p:spPr>
          <a:xfrm>
            <a:off x="6098708" y="321306"/>
            <a:ext cx="1140292" cy="1005840"/>
          </a:xfrm>
          <a:prstGeom prst="rect">
            <a:avLst/>
          </a:prstGeom>
        </p:spPr>
      </p:pic>
    </p:spTree>
    <p:extLst>
      <p:ext uri="{BB962C8B-B14F-4D97-AF65-F5344CB8AC3E}">
        <p14:creationId xmlns:p14="http://schemas.microsoft.com/office/powerpoint/2010/main" val="270782602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 id="2147483658" r:id="rId4"/>
    <p:sldLayoutId id="2147483655" r:id="rId5"/>
    <p:sldLayoutId id="2147483659" r:id="rId6"/>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168" userDrawn="1">
          <p15:clr>
            <a:srgbClr val="F26B43"/>
          </p15:clr>
        </p15:guide>
        <p15:guide id="2" pos="2448" userDrawn="1">
          <p15:clr>
            <a:srgbClr val="F26B43"/>
          </p15:clr>
        </p15:guide>
        <p15:guide id="5" orient="horz" pos="192" userDrawn="1">
          <p15:clr>
            <a:srgbClr val="F26B43"/>
          </p15:clr>
        </p15:guide>
        <p15:guide id="6" orient="horz" pos="6144" userDrawn="1">
          <p15:clr>
            <a:srgbClr val="F26B43"/>
          </p15:clr>
        </p15:guide>
        <p15:guide id="7" orient="horz" pos="816" userDrawn="1">
          <p15:clr>
            <a:srgbClr val="F26B43"/>
          </p15:clr>
        </p15:guide>
        <p15:guide id="8" pos="336" userDrawn="1">
          <p15:clr>
            <a:srgbClr val="F26B43"/>
          </p15:clr>
        </p15:guide>
        <p15:guide id="9" pos="45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42355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YOUR RISK</a:t>
            </a:r>
            <a:endParaRPr lang="en-US" dirty="0"/>
          </a:p>
        </p:txBody>
      </p:sp>
    </p:spTree>
    <p:extLst>
      <p:ext uri="{BB962C8B-B14F-4D97-AF65-F5344CB8AC3E}">
        <p14:creationId xmlns:p14="http://schemas.microsoft.com/office/powerpoint/2010/main" val="30439857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6290" y="744728"/>
            <a:ext cx="4599709" cy="600456"/>
          </a:xfrm>
        </p:spPr>
        <p:txBody>
          <a:bodyPr/>
          <a:lstStyle/>
          <a:p>
            <a:r>
              <a:rPr lang="en-US" dirty="0"/>
              <a:t>Identify Your Risk: </a:t>
            </a:r>
            <a:r>
              <a:rPr lang="en-US" dirty="0" smtClean="0"/>
              <a:t/>
            </a:r>
            <a:br>
              <a:rPr lang="en-US" dirty="0" smtClean="0"/>
            </a:br>
            <a:r>
              <a:rPr lang="en-US" i="1" dirty="0" smtClean="0"/>
              <a:t>Back-to-Business </a:t>
            </a:r>
            <a:r>
              <a:rPr lang="en-US" i="1" dirty="0"/>
              <a:t>Self-Assessment</a:t>
            </a:r>
          </a:p>
        </p:txBody>
      </p:sp>
      <p:sp>
        <p:nvSpPr>
          <p:cNvPr id="3" name="Slide Number Placeholder 2"/>
          <p:cNvSpPr>
            <a:spLocks noGrp="1"/>
          </p:cNvSpPr>
          <p:nvPr>
            <p:ph type="sldNum" sz="quarter" idx="4"/>
          </p:nvPr>
        </p:nvSpPr>
        <p:spPr/>
        <p:txBody>
          <a:bodyPr/>
          <a:lstStyle/>
          <a:p>
            <a:fld id="{7749E63D-D648-FD44-8A88-2CC5333ECCD2}" type="slidenum">
              <a:rPr lang="en-US" smtClean="0"/>
              <a:pPr/>
              <a:t>11</a:t>
            </a:fld>
            <a:endParaRPr lang="en-US" dirty="0"/>
          </a:p>
        </p:txBody>
      </p:sp>
      <p:sp>
        <p:nvSpPr>
          <p:cNvPr id="6" name="Title 1"/>
          <p:cNvSpPr txBox="1">
            <a:spLocks/>
          </p:cNvSpPr>
          <p:nvPr/>
        </p:nvSpPr>
        <p:spPr>
          <a:xfrm>
            <a:off x="533400" y="1655064"/>
            <a:ext cx="6705600" cy="3185487"/>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b="1" dirty="0">
                <a:solidFill>
                  <a:srgbClr val="4C4469"/>
                </a:solidFill>
              </a:rPr>
              <a:t>PLANNING SCENARIO</a:t>
            </a:r>
          </a:p>
          <a:p>
            <a:pPr>
              <a:spcAft>
                <a:spcPts val="600"/>
              </a:spcAft>
            </a:pPr>
            <a:r>
              <a:rPr lang="en-US" sz="1100" dirty="0">
                <a:solidFill>
                  <a:schemeClr val="tx1"/>
                </a:solidFill>
              </a:rPr>
              <a:t>On </a:t>
            </a:r>
            <a:r>
              <a:rPr lang="en-US" sz="1100" dirty="0" smtClean="0">
                <a:solidFill>
                  <a:schemeClr val="tx1"/>
                </a:solidFill>
              </a:rPr>
              <a:t>May 1 </a:t>
            </a:r>
            <a:r>
              <a:rPr lang="en-US" sz="1100" dirty="0">
                <a:solidFill>
                  <a:schemeClr val="tx1"/>
                </a:solidFill>
              </a:rPr>
              <a:t> of this year, a flooding event strikes your community and damages both the structure and </a:t>
            </a:r>
            <a:r>
              <a:rPr lang="en-US" sz="1100" dirty="0" smtClean="0">
                <a:solidFill>
                  <a:schemeClr val="tx1"/>
                </a:solidFill>
              </a:rPr>
              <a:t/>
            </a:r>
            <a:br>
              <a:rPr lang="en-US" sz="1100" dirty="0" smtClean="0">
                <a:solidFill>
                  <a:schemeClr val="tx1"/>
                </a:solidFill>
              </a:rPr>
            </a:br>
            <a:r>
              <a:rPr lang="en-US" sz="1100" dirty="0" smtClean="0">
                <a:solidFill>
                  <a:schemeClr val="tx1"/>
                </a:solidFill>
              </a:rPr>
              <a:t>the </a:t>
            </a:r>
            <a:r>
              <a:rPr lang="en-US" sz="1100" dirty="0">
                <a:solidFill>
                  <a:schemeClr val="tx1"/>
                </a:solidFill>
              </a:rPr>
              <a:t>contents in the building where your organization operates. Due to damage, your building has been ‘yellow tagged’ during a rapid assessment by the building department and is closed. A more thorough assessment of your building damage is needed to determine if your structure is safe, or can be made </a:t>
            </a:r>
            <a:r>
              <a:rPr lang="en-US" sz="1100" dirty="0" smtClean="0">
                <a:solidFill>
                  <a:schemeClr val="tx1"/>
                </a:solidFill>
              </a:rPr>
              <a:t/>
            </a:r>
            <a:br>
              <a:rPr lang="en-US" sz="1100" dirty="0" smtClean="0">
                <a:solidFill>
                  <a:schemeClr val="tx1"/>
                </a:solidFill>
              </a:rPr>
            </a:br>
            <a:r>
              <a:rPr lang="en-US" sz="1100" dirty="0" smtClean="0">
                <a:solidFill>
                  <a:schemeClr val="tx1"/>
                </a:solidFill>
              </a:rPr>
              <a:t>safe</a:t>
            </a:r>
            <a:r>
              <a:rPr lang="en-US" sz="1100" dirty="0">
                <a:solidFill>
                  <a:schemeClr val="tx1"/>
                </a:solidFill>
              </a:rPr>
              <a:t>, prior to reopening. </a:t>
            </a:r>
            <a:endParaRPr lang="en-US" sz="1100" dirty="0" smtClean="0">
              <a:solidFill>
                <a:schemeClr val="tx1"/>
              </a:solidFill>
            </a:endParaRPr>
          </a:p>
          <a:p>
            <a:pPr>
              <a:spcAft>
                <a:spcPts val="600"/>
              </a:spcAft>
            </a:pPr>
            <a:r>
              <a:rPr lang="en-US" sz="1100" dirty="0">
                <a:solidFill>
                  <a:schemeClr val="tx1"/>
                </a:solidFill>
              </a:rPr>
              <a:t>Due to the number of buildings damaged in your community, your building’s detailed damage assessment will take place three days after the event. </a:t>
            </a:r>
            <a:r>
              <a:rPr lang="en-US" sz="1100" u="sng" dirty="0">
                <a:solidFill>
                  <a:schemeClr val="tx1"/>
                </a:solidFill>
              </a:rPr>
              <a:t>You should assume you will not be able to access your facilities </a:t>
            </a:r>
            <a:r>
              <a:rPr lang="en-US" sz="1100" u="sng" dirty="0" smtClean="0">
                <a:solidFill>
                  <a:schemeClr val="tx1"/>
                </a:solidFill>
              </a:rPr>
              <a:t/>
            </a:r>
            <a:br>
              <a:rPr lang="en-US" sz="1100" u="sng" dirty="0" smtClean="0">
                <a:solidFill>
                  <a:schemeClr val="tx1"/>
                </a:solidFill>
              </a:rPr>
            </a:br>
            <a:r>
              <a:rPr lang="en-US" sz="1100" u="sng" dirty="0" smtClean="0">
                <a:solidFill>
                  <a:schemeClr val="tx1"/>
                </a:solidFill>
              </a:rPr>
              <a:t>for </a:t>
            </a:r>
            <a:r>
              <a:rPr lang="en-US" sz="1100" u="sng" dirty="0">
                <a:solidFill>
                  <a:schemeClr val="tx1"/>
                </a:solidFill>
              </a:rPr>
              <a:t>at least three days.</a:t>
            </a:r>
            <a:r>
              <a:rPr lang="en-US" sz="1100" dirty="0" smtClean="0">
                <a:solidFill>
                  <a:schemeClr val="tx1"/>
                </a:solidFill>
              </a:rPr>
              <a:t> </a:t>
            </a:r>
          </a:p>
          <a:p>
            <a:pPr>
              <a:spcAft>
                <a:spcPts val="600"/>
              </a:spcAft>
            </a:pPr>
            <a:r>
              <a:rPr lang="en-US" sz="1100" dirty="0">
                <a:solidFill>
                  <a:schemeClr val="tx1"/>
                </a:solidFill>
              </a:rPr>
              <a:t>Depending on your type of organization, expect that either 50 percent of your inventory (product) is unsellable, or that 50 percent of your computers or other equipment was damaged during the event </a:t>
            </a:r>
            <a:r>
              <a:rPr lang="en-US" sz="1100" dirty="0" smtClean="0">
                <a:solidFill>
                  <a:schemeClr val="tx1"/>
                </a:solidFill>
              </a:rPr>
              <a:t/>
            </a:r>
            <a:br>
              <a:rPr lang="en-US" sz="1100" dirty="0" smtClean="0">
                <a:solidFill>
                  <a:schemeClr val="tx1"/>
                </a:solidFill>
              </a:rPr>
            </a:br>
            <a:r>
              <a:rPr lang="en-US" sz="1100" dirty="0" smtClean="0">
                <a:solidFill>
                  <a:schemeClr val="tx1"/>
                </a:solidFill>
              </a:rPr>
              <a:t>(</a:t>
            </a:r>
            <a:r>
              <a:rPr lang="en-US" sz="1100" dirty="0">
                <a:solidFill>
                  <a:schemeClr val="tx1"/>
                </a:solidFill>
              </a:rPr>
              <a:t>choose whichever creates the greater impact on your organization). Assume that all utilities are interrupted. </a:t>
            </a:r>
            <a:endParaRPr lang="en-US" sz="1100" dirty="0" smtClean="0">
              <a:solidFill>
                <a:schemeClr val="tx1"/>
              </a:solidFill>
            </a:endParaRPr>
          </a:p>
          <a:p>
            <a:pPr>
              <a:spcAft>
                <a:spcPts val="600"/>
              </a:spcAft>
            </a:pPr>
            <a:r>
              <a:rPr lang="en-US" sz="1100" dirty="0">
                <a:solidFill>
                  <a:schemeClr val="tx1"/>
                </a:solidFill>
              </a:rPr>
              <a:t>Further, you should project that the disruptions will continue for one additional day. The assessment will show that the damage is repairable to the structure, so now you will need to address staff, contents, </a:t>
            </a:r>
            <a:r>
              <a:rPr lang="en-US" sz="1100" dirty="0" smtClean="0">
                <a:solidFill>
                  <a:schemeClr val="tx1"/>
                </a:solidFill>
              </a:rPr>
              <a:t/>
            </a:r>
            <a:br>
              <a:rPr lang="en-US" sz="1100" dirty="0" smtClean="0">
                <a:solidFill>
                  <a:schemeClr val="tx1"/>
                </a:solidFill>
              </a:rPr>
            </a:br>
            <a:r>
              <a:rPr lang="en-US" sz="1100" dirty="0" smtClean="0">
                <a:solidFill>
                  <a:schemeClr val="tx1"/>
                </a:solidFill>
              </a:rPr>
              <a:t>cleanup</a:t>
            </a:r>
            <a:r>
              <a:rPr lang="en-US" sz="1100" dirty="0">
                <a:solidFill>
                  <a:schemeClr val="tx1"/>
                </a:solidFill>
              </a:rPr>
              <a:t>, repairs, and replacement. </a:t>
            </a:r>
            <a:endParaRPr lang="en-US" sz="1100" dirty="0" smtClean="0">
              <a:solidFill>
                <a:schemeClr val="tx1"/>
              </a:solidFill>
            </a:endParaRPr>
          </a:p>
          <a:p>
            <a:pPr>
              <a:spcAft>
                <a:spcPts val="600"/>
              </a:spcAft>
            </a:pPr>
            <a:r>
              <a:rPr lang="en-US" sz="1100" dirty="0">
                <a:solidFill>
                  <a:schemeClr val="tx1"/>
                </a:solidFill>
              </a:rPr>
              <a:t>Based on this scenario, complete the 13 questions on the following pages to identify your risk.</a:t>
            </a:r>
          </a:p>
        </p:txBody>
      </p:sp>
      <p:sp>
        <p:nvSpPr>
          <p:cNvPr id="7" name="Subtitle 2"/>
          <p:cNvSpPr txBox="1">
            <a:spLocks/>
          </p:cNvSpPr>
          <p:nvPr/>
        </p:nvSpPr>
        <p:spPr>
          <a:xfrm>
            <a:off x="519908" y="622394"/>
            <a:ext cx="828142" cy="845123"/>
          </a:xfrm>
          <a:prstGeom prst="ellipse">
            <a:avLst/>
          </a:prstGeom>
          <a:noFill/>
          <a:ln w="25400">
            <a:solidFill>
              <a:srgbClr val="4C4469"/>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smtClean="0">
                <a:solidFill>
                  <a:srgbClr val="4C4469"/>
                </a:solidFill>
                <a:latin typeface="Arial" panose="020B0604020202020204" pitchFamily="34" charset="0"/>
                <a:cs typeface="Arial" panose="020B0604020202020204" pitchFamily="34" charset="0"/>
              </a:rPr>
              <a:t>1</a:t>
            </a:r>
            <a:endParaRPr lang="en-US" sz="2800" dirty="0">
              <a:solidFill>
                <a:srgbClr val="4C4469"/>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40228" t="73900" b="6452"/>
          <a:stretch/>
        </p:blipFill>
        <p:spPr>
          <a:xfrm>
            <a:off x="2970639" y="6132057"/>
            <a:ext cx="4645742" cy="1976285"/>
          </a:xfrm>
          <a:prstGeom prst="rect">
            <a:avLst/>
          </a:prstGeom>
        </p:spPr>
      </p:pic>
    </p:spTree>
    <p:extLst>
      <p:ext uri="{BB962C8B-B14F-4D97-AF65-F5344CB8AC3E}">
        <p14:creationId xmlns:p14="http://schemas.microsoft.com/office/powerpoint/2010/main" val="31786176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a:t>
            </a:r>
            <a:r>
              <a:rPr lang="en-US" dirty="0"/>
              <a:t>Your Risk: </a:t>
            </a:r>
            <a:r>
              <a:rPr lang="en-US" dirty="0" smtClean="0"/>
              <a:t/>
            </a:r>
            <a:br>
              <a:rPr lang="en-US" dirty="0" smtClean="0"/>
            </a:br>
            <a:r>
              <a:rPr lang="en-US" i="1" dirty="0" smtClean="0"/>
              <a:t>Back-to-Business Self-Assessment</a:t>
            </a:r>
            <a:endParaRPr lang="en-US" i="1"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12</a:t>
            </a:fld>
            <a:endParaRPr lang="en-US" dirty="0"/>
          </a:p>
        </p:txBody>
      </p:sp>
      <p:sp>
        <p:nvSpPr>
          <p:cNvPr id="4" name="Title 1"/>
          <p:cNvSpPr txBox="1">
            <a:spLocks/>
          </p:cNvSpPr>
          <p:nvPr/>
        </p:nvSpPr>
        <p:spPr>
          <a:xfrm>
            <a:off x="533400" y="1655064"/>
            <a:ext cx="6705600" cy="677108"/>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b="1" dirty="0">
                <a:solidFill>
                  <a:srgbClr val="654B78"/>
                </a:solidFill>
              </a:rPr>
              <a:t>ASSESS YOUR READINESS </a:t>
            </a:r>
            <a:endParaRPr lang="en-US" sz="1100" b="1" dirty="0" smtClean="0">
              <a:solidFill>
                <a:srgbClr val="654B78"/>
              </a:solidFill>
            </a:endParaRPr>
          </a:p>
          <a:p>
            <a:pPr>
              <a:spcAft>
                <a:spcPts val="600"/>
              </a:spcAft>
            </a:pPr>
            <a:r>
              <a:rPr lang="en-US" sz="1100" dirty="0">
                <a:solidFill>
                  <a:schemeClr val="tx1"/>
                </a:solidFill>
              </a:rPr>
              <a:t>Based on the planning scenario, complete the 13 questions below to highlight areas that your Preparedness and Mitigation Plan and Business Continuity Plan should address. </a:t>
            </a:r>
          </a:p>
        </p:txBody>
      </p:sp>
      <p:graphicFrame>
        <p:nvGraphicFramePr>
          <p:cNvPr id="5" name="Table 4"/>
          <p:cNvGraphicFramePr>
            <a:graphicFrameLocks noGrp="1"/>
          </p:cNvGraphicFramePr>
          <p:nvPr>
            <p:extLst>
              <p:ext uri="{D42A27DB-BD31-4B8C-83A1-F6EECF244321}">
                <p14:modId xmlns:p14="http://schemas.microsoft.com/office/powerpoint/2010/main" val="4122102505"/>
              </p:ext>
            </p:extLst>
          </p:nvPr>
        </p:nvGraphicFramePr>
        <p:xfrm>
          <a:off x="533399" y="2459596"/>
          <a:ext cx="6705600" cy="5608320"/>
        </p:xfrm>
        <a:graphic>
          <a:graphicData uri="http://schemas.openxmlformats.org/drawingml/2006/table">
            <a:tbl>
              <a:tblPr firstRow="1" bandRow="1">
                <a:tableStyleId>{5C22544A-7EE6-4342-B048-85BDC9FD1C3A}</a:tableStyleId>
              </a:tblPr>
              <a:tblGrid>
                <a:gridCol w="2682240">
                  <a:extLst>
                    <a:ext uri="{9D8B030D-6E8A-4147-A177-3AD203B41FA5}">
                      <a16:colId xmlns="" xmlns:a16="http://schemas.microsoft.com/office/drawing/2014/main" val="20000"/>
                    </a:ext>
                  </a:extLst>
                </a:gridCol>
                <a:gridCol w="1341120">
                  <a:extLst>
                    <a:ext uri="{9D8B030D-6E8A-4147-A177-3AD203B41FA5}">
                      <a16:colId xmlns="" xmlns:a16="http://schemas.microsoft.com/office/drawing/2014/main" val="20001"/>
                    </a:ext>
                  </a:extLst>
                </a:gridCol>
                <a:gridCol w="2682240">
                  <a:extLst>
                    <a:ext uri="{9D8B030D-6E8A-4147-A177-3AD203B41FA5}">
                      <a16:colId xmlns="" xmlns:a16="http://schemas.microsoft.com/office/drawing/2014/main" val="20002"/>
                    </a:ext>
                  </a:extLst>
                </a:gridCol>
              </a:tblGrid>
              <a:tr h="45720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chemeClr val="bg1"/>
                          </a:solidFill>
                          <a:latin typeface="Arial" panose="020B0604020202020204" pitchFamily="34" charset="0"/>
                          <a:ea typeface="Arial" charset="0"/>
                          <a:cs typeface="Arial" panose="020B0604020202020204" pitchFamily="34" charset="0"/>
                        </a:rPr>
                        <a:t/>
                      </a:r>
                      <a:br>
                        <a:rPr lang="en-US" sz="1000" b="1" i="0" dirty="0" smtClean="0">
                          <a:solidFill>
                            <a:schemeClr val="bg1"/>
                          </a:solidFill>
                          <a:latin typeface="Arial" panose="020B0604020202020204" pitchFamily="34" charset="0"/>
                          <a:ea typeface="Arial" charset="0"/>
                          <a:cs typeface="Arial" panose="020B0604020202020204" pitchFamily="34" charset="0"/>
                        </a:rPr>
                      </a:br>
                      <a:r>
                        <a:rPr lang="en-US" sz="1000" b="1" i="0" dirty="0" smtClean="0">
                          <a:solidFill>
                            <a:schemeClr val="bg1"/>
                          </a:solidFill>
                          <a:latin typeface="Arial" panose="020B0604020202020204" pitchFamily="34" charset="0"/>
                          <a:ea typeface="Arial" charset="0"/>
                          <a:cs typeface="Arial" panose="020B0604020202020204" pitchFamily="34" charset="0"/>
                        </a:rPr>
                        <a:t>IMPACTS ON YOUR ORGANIZATION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RESOURCES THAT CAN HELP MINIMIZE DAMAGE, DISRUPTIONS, AND INJURIES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365760">
                <a:tc gridSpan="3">
                  <a:txBody>
                    <a:bodyPr/>
                    <a:lstStyle/>
                    <a:p>
                      <a:r>
                        <a:rPr lang="en-US" sz="1000" b="1" dirty="0" smtClean="0">
                          <a:solidFill>
                            <a:schemeClr val="bg1"/>
                          </a:solidFill>
                          <a:latin typeface="Arial" panose="020B0604020202020204" pitchFamily="34" charset="0"/>
                          <a:cs typeface="Arial" panose="020B0604020202020204" pitchFamily="34" charset="0"/>
                        </a:rPr>
                        <a:t>SYSTEMS/STRUCTURE </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54B78"/>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extLst>
                  <a:ext uri="{0D108BD9-81ED-4DB2-BD59-A6C34878D82A}">
                    <a16:rowId xmlns="" xmlns:a16="http://schemas.microsoft.com/office/drawing/2014/main" val="10001"/>
                  </a:ext>
                </a:extLst>
              </a:tr>
              <a:tr h="457200">
                <a:tc>
                  <a:txBody>
                    <a:bodyPr/>
                    <a:lstStyle/>
                    <a:p>
                      <a:pPr marL="173038" indent="-173038">
                        <a:buFont typeface="+mj-lt"/>
                        <a:buAutoNum type="arabicPeriod"/>
                      </a:pPr>
                      <a:r>
                        <a:rPr lang="en-US" sz="1000" b="0" dirty="0" smtClean="0">
                          <a:solidFill>
                            <a:schemeClr val="tx1"/>
                          </a:solidFill>
                          <a:latin typeface="Arial" panose="020B0604020202020204" pitchFamily="34" charset="0"/>
                          <a:cs typeface="Arial" panose="020B0604020202020204" pitchFamily="34" charset="0"/>
                        </a:rPr>
                        <a:t>Can your organization operate without any of the following: computers, copier, fax machine, files, inventory, or special equipment (e.g., x-ray equipment, cash register, credit card readers)?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smtClean="0">
                          <a:solidFill>
                            <a:schemeClr val="tx1"/>
                          </a:solidFill>
                          <a:latin typeface="Arial" panose="020B0604020202020204" pitchFamily="34" charset="0"/>
                          <a:cs typeface="Arial" panose="020B0604020202020204" pitchFamily="34" charset="0"/>
                        </a:rPr>
                        <a:t>Ready Business Program</a:t>
                      </a:r>
                      <a:r>
                        <a:rPr lang="en-US" sz="1000" b="0" dirty="0" smtClean="0">
                          <a:solidFill>
                            <a:schemeClr val="tx1"/>
                          </a:solidFill>
                          <a:latin typeface="Arial" panose="020B0604020202020204" pitchFamily="34" charset="0"/>
                          <a:cs typeface="Arial" panose="020B0604020202020204" pitchFamily="34" charset="0"/>
                        </a:rPr>
                        <a:t> </a:t>
                      </a:r>
                      <a:r>
                        <a:rPr lang="en-US" sz="1000" b="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SYSTEMS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7200">
                <a:tc>
                  <a:txBody>
                    <a:bodyPr/>
                    <a:lstStyle/>
                    <a:p>
                      <a:pPr marL="173038" indent="-173038">
                        <a:buFont typeface="+mj-lt"/>
                        <a:buAutoNum type="arabicPeriod" startAt="2"/>
                      </a:pPr>
                      <a:r>
                        <a:rPr lang="en-US" sz="1000" b="0" dirty="0" smtClean="0">
                          <a:solidFill>
                            <a:schemeClr val="tx1"/>
                          </a:solidFill>
                          <a:latin typeface="Arial" panose="020B0604020202020204" pitchFamily="34" charset="0"/>
                          <a:cs typeface="Arial" panose="020B0604020202020204" pitchFamily="34" charset="0"/>
                        </a:rPr>
                        <a:t>Can your organization operate without any of the following: gas, power, water, internet, or telecommunications?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smtClean="0">
                          <a:solidFill>
                            <a:schemeClr val="tx1"/>
                          </a:solidFill>
                          <a:latin typeface="Arial" panose="020B0604020202020204" pitchFamily="34" charset="0"/>
                          <a:cs typeface="Arial" panose="020B0604020202020204" pitchFamily="34" charset="0"/>
                        </a:rPr>
                        <a:t>Ready Business Program</a:t>
                      </a:r>
                      <a:r>
                        <a:rPr lang="en-US" sz="1000" b="0" dirty="0" smtClean="0">
                          <a:solidFill>
                            <a:schemeClr val="tx1"/>
                          </a:solidFill>
                          <a:latin typeface="Arial" panose="020B0604020202020204" pitchFamily="34" charset="0"/>
                          <a:cs typeface="Arial" panose="020B0604020202020204" pitchFamily="34" charset="0"/>
                        </a:rPr>
                        <a:t> </a:t>
                      </a:r>
                      <a:r>
                        <a:rPr lang="en-US" sz="1000" b="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SYSTEMS</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173038" indent="-173038">
                        <a:buFont typeface="+mj-lt"/>
                        <a:buAutoNum type="arabicPeriod" startAt="3"/>
                      </a:pPr>
                      <a:r>
                        <a:rPr lang="en-US" sz="1000" b="0" dirty="0" smtClean="0">
                          <a:solidFill>
                            <a:schemeClr val="tx1"/>
                          </a:solidFill>
                          <a:latin typeface="Arial" panose="020B0604020202020204" pitchFamily="34" charset="0"/>
                          <a:cs typeface="Arial" panose="020B0604020202020204" pitchFamily="34" charset="0"/>
                        </a:rPr>
                        <a:t>Can you still operate your organization without access to the damaged building(s)?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smtClean="0">
                          <a:solidFill>
                            <a:schemeClr val="tx1"/>
                          </a:solidFill>
                          <a:latin typeface="Arial" panose="020B0604020202020204" pitchFamily="34" charset="0"/>
                          <a:cs typeface="Arial" panose="020B0604020202020204" pitchFamily="34" charset="0"/>
                        </a:rPr>
                        <a:t>Ready Business Program</a:t>
                      </a:r>
                      <a:r>
                        <a:rPr lang="en-US" sz="1000" b="0" dirty="0" smtClean="0">
                          <a:solidFill>
                            <a:schemeClr val="tx1"/>
                          </a:solidFill>
                          <a:latin typeface="Arial" panose="020B0604020202020204" pitchFamily="34" charset="0"/>
                          <a:cs typeface="Arial" panose="020B0604020202020204" pitchFamily="34" charset="0"/>
                        </a:rPr>
                        <a:t> </a:t>
                      </a:r>
                      <a:r>
                        <a:rPr lang="en-US" sz="1000" b="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STRUCTURE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365760">
                <a:tc gridSpan="3">
                  <a:txBody>
                    <a:bodyPr/>
                    <a:lstStyle/>
                    <a:p>
                      <a:r>
                        <a:rPr lang="en-US" sz="1000" b="1" dirty="0" smtClean="0">
                          <a:solidFill>
                            <a:schemeClr val="bg1"/>
                          </a:solidFill>
                          <a:latin typeface="Arial" panose="020B0604020202020204" pitchFamily="34" charset="0"/>
                          <a:cs typeface="Arial" panose="020B0604020202020204" pitchFamily="34" charset="0"/>
                        </a:rPr>
                        <a:t>STAFF/CUSTOMERS/VENDORS/SUPPLIERS (PEOPLE) </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54B78"/>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extLst>
                  <a:ext uri="{0D108BD9-81ED-4DB2-BD59-A6C34878D82A}">
                    <a16:rowId xmlns="" xmlns:a16="http://schemas.microsoft.com/office/drawing/2014/main" val="10005"/>
                  </a:ext>
                </a:extLst>
              </a:tr>
              <a:tr h="457200">
                <a:tc>
                  <a:txBody>
                    <a:bodyPr/>
                    <a:lstStyle/>
                    <a:p>
                      <a:pPr marL="173038" indent="-173038">
                        <a:buFont typeface="+mj-lt"/>
                        <a:buAutoNum type="arabicPeriod" startAt="4"/>
                      </a:pPr>
                      <a:r>
                        <a:rPr lang="en-US" sz="1000" b="0" dirty="0" smtClean="0">
                          <a:solidFill>
                            <a:schemeClr val="tx1"/>
                          </a:solidFill>
                          <a:latin typeface="Arial" panose="020B0604020202020204" pitchFamily="34" charset="0"/>
                          <a:cs typeface="Arial" panose="020B0604020202020204" pitchFamily="34" charset="0"/>
                        </a:rPr>
                        <a:t>Can you meet payroll if your business income is interrupted? If yes, estimate how long.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PEOPLE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457200">
                <a:tc>
                  <a:txBody>
                    <a:bodyPr/>
                    <a:lstStyle/>
                    <a:p>
                      <a:pPr marL="173038" indent="-173038">
                        <a:buFont typeface="+mj-lt"/>
                        <a:buAutoNum type="arabicPeriod" startAt="5"/>
                      </a:pPr>
                      <a:r>
                        <a:rPr lang="en-US" sz="1000" b="0" dirty="0" smtClean="0">
                          <a:solidFill>
                            <a:schemeClr val="tx1"/>
                          </a:solidFill>
                          <a:latin typeface="Arial" panose="020B0604020202020204" pitchFamily="34" charset="0"/>
                          <a:cs typeface="Arial" panose="020B0604020202020204" pitchFamily="34" charset="0"/>
                        </a:rPr>
                        <a:t>Are your employees able to commute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to work?</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PEOPLE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r h="365760">
                <a:tc gridSpan="3">
                  <a:txBody>
                    <a:bodyPr/>
                    <a:lstStyle/>
                    <a:p>
                      <a:r>
                        <a:rPr lang="en-US" sz="1000" b="1" dirty="0" smtClean="0">
                          <a:solidFill>
                            <a:schemeClr val="bg1"/>
                          </a:solidFill>
                          <a:latin typeface="Arial" panose="020B0604020202020204" pitchFamily="34" charset="0"/>
                          <a:cs typeface="Arial" panose="020B0604020202020204" pitchFamily="34" charset="0"/>
                        </a:rPr>
                        <a:t>IMPACT ON YOUR ORGANIZATION </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54B78"/>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extLst>
                  <a:ext uri="{0D108BD9-81ED-4DB2-BD59-A6C34878D82A}">
                    <a16:rowId xmlns="" xmlns:a16="http://schemas.microsoft.com/office/drawing/2014/main" val="10008"/>
                  </a:ext>
                </a:extLst>
              </a:tr>
              <a:tr h="457200">
                <a:tc>
                  <a:txBody>
                    <a:bodyPr/>
                    <a:lstStyle/>
                    <a:p>
                      <a:pPr marL="173038" indent="-173038">
                        <a:buFont typeface="+mj-lt"/>
                        <a:buAutoNum type="arabicPeriod" startAt="6"/>
                      </a:pPr>
                      <a:r>
                        <a:rPr lang="en-US" sz="1000" b="0" dirty="0" smtClean="0">
                          <a:solidFill>
                            <a:schemeClr val="tx1"/>
                          </a:solidFill>
                          <a:latin typeface="Arial" panose="020B0604020202020204" pitchFamily="34" charset="0"/>
                          <a:cs typeface="Arial" panose="020B0604020202020204" pitchFamily="34" charset="0"/>
                        </a:rPr>
                        <a:t>Is your organization easily accessible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to the public, your customers, and employees (e.g., parking)?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PEOPLE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9"/>
                  </a:ext>
                </a:extLst>
              </a:tr>
              <a:tr h="457200">
                <a:tc>
                  <a:txBody>
                    <a:bodyPr/>
                    <a:lstStyle/>
                    <a:p>
                      <a:pPr marL="173038" indent="-173038">
                        <a:buFont typeface="+mj-lt"/>
                        <a:buAutoNum type="arabicPeriod" startAt="7"/>
                      </a:pPr>
                      <a:r>
                        <a:rPr lang="en-US" sz="1000" b="0" dirty="0" smtClean="0">
                          <a:solidFill>
                            <a:schemeClr val="tx1"/>
                          </a:solidFill>
                          <a:latin typeface="Arial" panose="020B0604020202020204" pitchFamily="34" charset="0"/>
                          <a:cs typeface="Arial" panose="020B0604020202020204" pitchFamily="34" charset="0"/>
                        </a:rPr>
                        <a:t>Are you communicating status with employees, key customers, vendors,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and suppliers throughout your recovery?</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PEOPLE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2566691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a:t>
            </a:r>
            <a:r>
              <a:rPr lang="en-US" dirty="0"/>
              <a:t>Your Risk: </a:t>
            </a:r>
            <a:r>
              <a:rPr lang="en-US" dirty="0" smtClean="0"/>
              <a:t/>
            </a:r>
            <a:br>
              <a:rPr lang="en-US" dirty="0" smtClean="0"/>
            </a:br>
            <a:r>
              <a:rPr lang="en-US" i="1" dirty="0" smtClean="0"/>
              <a:t>Back-to-Business Self-Assessment</a:t>
            </a:r>
            <a:endParaRPr lang="en-US" i="1"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13</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85379541"/>
              </p:ext>
            </p:extLst>
          </p:nvPr>
        </p:nvGraphicFramePr>
        <p:xfrm>
          <a:off x="533399" y="1655064"/>
          <a:ext cx="6705600" cy="5125720"/>
        </p:xfrm>
        <a:graphic>
          <a:graphicData uri="http://schemas.openxmlformats.org/drawingml/2006/table">
            <a:tbl>
              <a:tblPr firstRow="1" bandRow="1">
                <a:tableStyleId>{5C22544A-7EE6-4342-B048-85BDC9FD1C3A}</a:tableStyleId>
              </a:tblPr>
              <a:tblGrid>
                <a:gridCol w="2682240">
                  <a:extLst>
                    <a:ext uri="{9D8B030D-6E8A-4147-A177-3AD203B41FA5}">
                      <a16:colId xmlns="" xmlns:a16="http://schemas.microsoft.com/office/drawing/2014/main" val="20000"/>
                    </a:ext>
                  </a:extLst>
                </a:gridCol>
                <a:gridCol w="1341120">
                  <a:extLst>
                    <a:ext uri="{9D8B030D-6E8A-4147-A177-3AD203B41FA5}">
                      <a16:colId xmlns="" xmlns:a16="http://schemas.microsoft.com/office/drawing/2014/main" val="20001"/>
                    </a:ext>
                  </a:extLst>
                </a:gridCol>
                <a:gridCol w="2682240">
                  <a:extLst>
                    <a:ext uri="{9D8B030D-6E8A-4147-A177-3AD203B41FA5}">
                      <a16:colId xmlns="" xmlns:a16="http://schemas.microsoft.com/office/drawing/2014/main" val="20002"/>
                    </a:ext>
                  </a:extLst>
                </a:gridCol>
              </a:tblGrid>
              <a:tr h="365760">
                <a:tc gridSpan="3">
                  <a:txBody>
                    <a:bodyPr/>
                    <a:lstStyle/>
                    <a:p>
                      <a:r>
                        <a:rPr lang="en-US" sz="1000" b="1" dirty="0" smtClean="0">
                          <a:solidFill>
                            <a:schemeClr val="bg1"/>
                          </a:solidFill>
                          <a:latin typeface="Arial" panose="020B0604020202020204" pitchFamily="34" charset="0"/>
                          <a:cs typeface="Arial" panose="020B0604020202020204" pitchFamily="34" charset="0"/>
                        </a:rPr>
                        <a:t>OPERATIONS</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54B78"/>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BE"/>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BE"/>
                    </a:solidFill>
                  </a:tcPr>
                </a:tc>
                <a:extLst>
                  <a:ext uri="{0D108BD9-81ED-4DB2-BD59-A6C34878D82A}">
                    <a16:rowId xmlns="" xmlns:a16="http://schemas.microsoft.com/office/drawing/2014/main" val="10001"/>
                  </a:ext>
                </a:extLst>
              </a:tr>
              <a:tr h="457200">
                <a:tc>
                  <a:txBody>
                    <a:bodyPr/>
                    <a:lstStyle/>
                    <a:p>
                      <a:pPr marL="225425" indent="-173038">
                        <a:buFont typeface="+mj-lt"/>
                        <a:buAutoNum type="arabicPeriod" startAt="8"/>
                      </a:pPr>
                      <a:r>
                        <a:rPr lang="en-US" sz="1000" b="0" dirty="0" smtClean="0">
                          <a:solidFill>
                            <a:schemeClr val="tx1"/>
                          </a:solidFill>
                          <a:latin typeface="Arial" panose="020B0604020202020204" pitchFamily="34" charset="0"/>
                          <a:cs typeface="Arial" panose="020B0604020202020204" pitchFamily="34" charset="0"/>
                        </a:rPr>
                        <a:t>Can your organization operate without access to the damaged building?</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7200">
                <a:tc>
                  <a:txBody>
                    <a:bodyPr/>
                    <a:lstStyle/>
                    <a:p>
                      <a:pPr marL="225425" indent="-173038">
                        <a:buFont typeface="+mj-lt"/>
                        <a:buAutoNum type="arabicPeriod" startAt="9"/>
                      </a:pPr>
                      <a:r>
                        <a:rPr lang="en-US" sz="1000" b="0" dirty="0" smtClean="0">
                          <a:solidFill>
                            <a:schemeClr val="tx1"/>
                          </a:solidFill>
                          <a:latin typeface="Arial" panose="020B0604020202020204" pitchFamily="34" charset="0"/>
                          <a:cs typeface="Arial" panose="020B0604020202020204" pitchFamily="34" charset="0"/>
                        </a:rPr>
                        <a:t>Have you set priorities on what operations your organization needs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to recover 1st, 2nd, 3rd, etc.?</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228600" indent="-228600">
                        <a:buFont typeface="+mj-lt"/>
                        <a:buAutoNum type="arabicPeriod" startAt="10"/>
                      </a:pPr>
                      <a:r>
                        <a:rPr lang="en-US" sz="1000" b="0" dirty="0" smtClean="0">
                          <a:solidFill>
                            <a:schemeClr val="tx1"/>
                          </a:solidFill>
                          <a:latin typeface="Arial" panose="020B0604020202020204" pitchFamily="34" charset="0"/>
                          <a:cs typeface="Arial" panose="020B0604020202020204" pitchFamily="34" charset="0"/>
                        </a:rPr>
                        <a:t>Are your suppliers up and running or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do you have sufficient parts/supplies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on hand to continue without resupply?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457200">
                <a:tc>
                  <a:txBody>
                    <a:bodyPr/>
                    <a:lstStyle/>
                    <a:p>
                      <a:pPr marL="228600" indent="-228600">
                        <a:buFont typeface="+mj-lt"/>
                        <a:buAutoNum type="arabicPeriod" startAt="11"/>
                      </a:pPr>
                      <a:r>
                        <a:rPr lang="en-US" sz="1000" b="0" dirty="0" smtClean="0">
                          <a:solidFill>
                            <a:schemeClr val="tx1"/>
                          </a:solidFill>
                          <a:latin typeface="Arial" panose="020B0604020202020204" pitchFamily="34" charset="0"/>
                          <a:cs typeface="Arial" panose="020B0604020202020204" pitchFamily="34" charset="0"/>
                        </a:rPr>
                        <a:t>Are you able to ship your product or provide services to your customers based on your current impacts, understanding that the demand for these products or services may drastically change?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r h="457200">
                <a:tc>
                  <a:txBody>
                    <a:bodyPr/>
                    <a:lstStyle/>
                    <a:p>
                      <a:pPr marL="228600" indent="-228600">
                        <a:buFont typeface="+mj-lt"/>
                        <a:buAutoNum type="arabicPeriod" startAt="12"/>
                      </a:pPr>
                      <a:r>
                        <a:rPr lang="en-US" sz="1000" b="0" dirty="0" smtClean="0">
                          <a:solidFill>
                            <a:schemeClr val="tx1"/>
                          </a:solidFill>
                          <a:latin typeface="Arial" panose="020B0604020202020204" pitchFamily="34" charset="0"/>
                          <a:cs typeface="Arial" panose="020B0604020202020204" pitchFamily="34" charset="0"/>
                        </a:rPr>
                        <a:t>Do you still have all your customers/clients after the disaster?</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 </a:t>
                      </a:r>
                      <a:r>
                        <a:rPr lang="en-US" sz="1000" i="1" dirty="0" smtClean="0">
                          <a:solidFill>
                            <a:schemeClr val="tx1"/>
                          </a:solidFill>
                          <a:latin typeface="Arial" panose="020B0604020202020204" pitchFamily="34" charset="0"/>
                          <a:cs typeface="Arial" panose="020B0604020202020204" pitchFamily="34" charset="0"/>
                        </a:rPr>
                        <a:t>–</a:t>
                      </a:r>
                      <a:r>
                        <a:rPr lang="en-US" sz="1000" b="0" dirty="0" smtClean="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365760">
                <a:tc gridSpan="3">
                  <a:txBody>
                    <a:bodyPr/>
                    <a:lstStyle/>
                    <a:p>
                      <a:r>
                        <a:rPr lang="en-US" sz="1000" b="1" kern="1200" dirty="0" smtClean="0">
                          <a:solidFill>
                            <a:schemeClr val="bg1"/>
                          </a:solidFill>
                          <a:latin typeface="Arial" panose="020B0604020202020204" pitchFamily="34" charset="0"/>
                          <a:ea typeface="+mn-ea"/>
                          <a:cs typeface="Arial" panose="020B0604020202020204" pitchFamily="34" charset="0"/>
                        </a:rPr>
                        <a:t>OVERALL OPERATIONS </a:t>
                      </a:r>
                      <a:endParaRPr lang="en-US" sz="1000" b="1" kern="1200" dirty="0">
                        <a:solidFill>
                          <a:schemeClr val="bg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54B78"/>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extLst>
                  <a:ext uri="{0D108BD9-81ED-4DB2-BD59-A6C34878D82A}">
                    <a16:rowId xmlns="" xmlns:a16="http://schemas.microsoft.com/office/drawing/2014/main" val="10007"/>
                  </a:ext>
                </a:extLst>
              </a:tr>
              <a:tr h="457200">
                <a:tc>
                  <a:txBody>
                    <a:bodyPr/>
                    <a:lstStyle/>
                    <a:p>
                      <a:pPr marL="228600" indent="-228600">
                        <a:buFont typeface="+mj-lt"/>
                        <a:buAutoNum type="arabicPeriod" startAt="13"/>
                      </a:pPr>
                      <a:r>
                        <a:rPr lang="en-US" sz="1000" b="0" dirty="0" smtClean="0">
                          <a:solidFill>
                            <a:schemeClr val="tx1"/>
                          </a:solidFill>
                          <a:latin typeface="Arial" panose="020B0604020202020204" pitchFamily="34" charset="0"/>
                          <a:cs typeface="Arial" panose="020B0604020202020204" pitchFamily="34" charset="0"/>
                        </a:rPr>
                        <a:t>Can your organization survive losses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if it is closed and/ or inaccessible for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3 to 7 days?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smtClean="0">
                          <a:solidFill>
                            <a:schemeClr val="tx1"/>
                          </a:solidFill>
                          <a:latin typeface="Arial" panose="020B0604020202020204" pitchFamily="34" charset="0"/>
                          <a:cs typeface="Arial" panose="020B0604020202020204" pitchFamily="34" charset="0"/>
                        </a:rPr>
                        <a:t>Ready Business Program </a:t>
                      </a:r>
                      <a:r>
                        <a:rPr lang="en-US" sz="1000" b="0" i="0" dirty="0" smtClean="0">
                          <a:solidFill>
                            <a:schemeClr val="tx1"/>
                          </a:solidFill>
                          <a:latin typeface="Arial" panose="020B0604020202020204" pitchFamily="34" charset="0"/>
                          <a:cs typeface="Arial" panose="020B0604020202020204" pitchFamily="34" charset="0"/>
                        </a:rPr>
                        <a:t>&amp; Business Continuity Plan</a:t>
                      </a:r>
                      <a:endParaRPr lang="en-US" sz="10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8"/>
                  </a:ext>
                </a:extLst>
              </a:tr>
              <a:tr h="256347">
                <a:tc gridSpan="3">
                  <a:txBody>
                    <a:bodyPr/>
                    <a:lstStyle/>
                    <a:p>
                      <a:pPr>
                        <a:spcBef>
                          <a:spcPts val="200"/>
                        </a:spcBef>
                        <a:spcAft>
                          <a:spcPts val="200"/>
                        </a:spcAft>
                      </a:pPr>
                      <a:r>
                        <a:rPr lang="en-US" sz="900" i="0" dirty="0" smtClean="0">
                          <a:solidFill>
                            <a:schemeClr val="tx1"/>
                          </a:solidFill>
                          <a:latin typeface="Arial" panose="020B0604020202020204" pitchFamily="34" charset="0"/>
                          <a:cs typeface="Arial" panose="020B0604020202020204" pitchFamily="34" charset="0"/>
                        </a:rPr>
                        <a:t>For each question, 1-13, that you answered ‘No’, address the specific issue in the Ready Business Preparedness and Mitigation Project Plan, or in your Business Continuity Plan. </a:t>
                      </a:r>
                    </a:p>
                    <a:p>
                      <a:pPr>
                        <a:spcBef>
                          <a:spcPts val="200"/>
                        </a:spcBef>
                        <a:spcAft>
                          <a:spcPts val="200"/>
                        </a:spcAft>
                      </a:pPr>
                      <a:r>
                        <a:rPr lang="en-US" sz="900" i="0" dirty="0" smtClean="0">
                          <a:solidFill>
                            <a:schemeClr val="tx1"/>
                          </a:solidFill>
                          <a:latin typeface="Arial" panose="020B0604020202020204" pitchFamily="34" charset="0"/>
                          <a:cs typeface="Arial" panose="020B0604020202020204" pitchFamily="34" charset="0"/>
                        </a:rPr>
                        <a:t>Use the </a:t>
                      </a:r>
                      <a:r>
                        <a:rPr lang="en-US" sz="900" i="1" dirty="0" smtClean="0">
                          <a:solidFill>
                            <a:schemeClr val="tx1"/>
                          </a:solidFill>
                          <a:latin typeface="Arial" panose="020B0604020202020204" pitchFamily="34" charset="0"/>
                          <a:cs typeface="Arial" panose="020B0604020202020204" pitchFamily="34" charset="0"/>
                        </a:rPr>
                        <a:t>Ready Business Program</a:t>
                      </a:r>
                      <a:r>
                        <a:rPr lang="en-US" sz="900" i="0" dirty="0" smtClean="0">
                          <a:solidFill>
                            <a:schemeClr val="tx1"/>
                          </a:solidFill>
                          <a:latin typeface="Arial" panose="020B0604020202020204" pitchFamily="34" charset="0"/>
                          <a:cs typeface="Arial" panose="020B0604020202020204" pitchFamily="34" charset="0"/>
                        </a:rPr>
                        <a:t> resources to help determine the potential for damage to buildings and contents as well as how you will reduce the damage to buildings and contents if it occurs. Resources are incorporated thoughout the Toolkit and a comprehensive list can be found on pages 43-44.</a:t>
                      </a:r>
                    </a:p>
                  </a:txBody>
                  <a:tcPr anchor="ctr">
                    <a:lnT w="12700" cap="flat" cmpd="sng" algn="ctr">
                      <a:solidFill>
                        <a:schemeClr val="bg1"/>
                      </a:solidFill>
                      <a:prstDash val="solid"/>
                      <a:round/>
                      <a:headEnd type="none" w="med" len="med"/>
                      <a:tailEnd type="none" w="med" len="med"/>
                    </a:lnT>
                    <a:solidFill>
                      <a:schemeClr val="bg1"/>
                    </a:solidFill>
                  </a:tcPr>
                </a:tc>
                <a:tc hMerge="1">
                  <a:txBody>
                    <a:bodyPr/>
                    <a:lstStyle/>
                    <a:p>
                      <a:endParaRPr lang="en-US" sz="900"/>
                    </a:p>
                  </a:txBody>
                  <a:tcPr anchor="ctr"/>
                </a:tc>
                <a:tc hMerge="1">
                  <a:txBody>
                    <a:bodyPr/>
                    <a:lstStyle/>
                    <a:p>
                      <a:endParaRPr lang="en-US" sz="900"/>
                    </a:p>
                  </a:txBody>
                  <a:tcPr anchor="ct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24699259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 A PLAN</a:t>
            </a:r>
            <a:endParaRPr lang="en-US" dirty="0"/>
          </a:p>
        </p:txBody>
      </p:sp>
    </p:spTree>
    <p:extLst>
      <p:ext uri="{BB962C8B-B14F-4D97-AF65-F5344CB8AC3E}">
        <p14:creationId xmlns:p14="http://schemas.microsoft.com/office/powerpoint/2010/main" val="16966248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6290" y="744728"/>
            <a:ext cx="4599709" cy="600456"/>
          </a:xfrm>
        </p:spPr>
        <p:txBody>
          <a:bodyPr/>
          <a:lstStyle/>
          <a:p>
            <a:r>
              <a:rPr lang="en-US" dirty="0"/>
              <a:t>Develop A Plan</a:t>
            </a:r>
            <a:endParaRPr lang="en-US" i="1"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15</a:t>
            </a:fld>
            <a:endParaRPr lang="en-US" dirty="0"/>
          </a:p>
        </p:txBody>
      </p:sp>
      <p:sp>
        <p:nvSpPr>
          <p:cNvPr id="6" name="Title 1"/>
          <p:cNvSpPr txBox="1">
            <a:spLocks/>
          </p:cNvSpPr>
          <p:nvPr/>
        </p:nvSpPr>
        <p:spPr>
          <a:xfrm>
            <a:off x="533400" y="1655064"/>
            <a:ext cx="6705600" cy="1354217"/>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228600" indent="-228600">
              <a:spcAft>
                <a:spcPts val="600"/>
              </a:spcAft>
              <a:buFont typeface="+mj-lt"/>
              <a:buAutoNum type="arabicPeriod"/>
            </a:pPr>
            <a:r>
              <a:rPr lang="en-US" sz="1100" dirty="0">
                <a:solidFill>
                  <a:schemeClr val="tx1"/>
                </a:solidFill>
              </a:rPr>
              <a:t>Based on the information in the completed Back-to-Business Self-Assessment, create a Ready Business Preparedness and Mitigation Project Plan for your </a:t>
            </a:r>
            <a:r>
              <a:rPr lang="en-US" sz="1100" dirty="0">
                <a:solidFill>
                  <a:srgbClr val="654B78"/>
                </a:solidFill>
              </a:rPr>
              <a:t>STAFF</a:t>
            </a:r>
            <a:r>
              <a:rPr lang="en-US" sz="1100" dirty="0">
                <a:solidFill>
                  <a:schemeClr val="tx1"/>
                </a:solidFill>
              </a:rPr>
              <a:t>, </a:t>
            </a:r>
            <a:r>
              <a:rPr lang="en-US" sz="1100" dirty="0">
                <a:solidFill>
                  <a:srgbClr val="654B78"/>
                </a:solidFill>
              </a:rPr>
              <a:t>SURROUNDINGS</a:t>
            </a:r>
            <a:r>
              <a:rPr lang="en-US" sz="1100" dirty="0">
                <a:solidFill>
                  <a:schemeClr val="tx1"/>
                </a:solidFill>
              </a:rPr>
              <a:t>, </a:t>
            </a:r>
            <a:r>
              <a:rPr lang="en-US" sz="1100" dirty="0">
                <a:solidFill>
                  <a:srgbClr val="654B78"/>
                </a:solidFill>
              </a:rPr>
              <a:t>SPACE</a:t>
            </a:r>
            <a:r>
              <a:rPr lang="en-US" sz="1100" dirty="0">
                <a:solidFill>
                  <a:schemeClr val="tx1"/>
                </a:solidFill>
              </a:rPr>
              <a:t>, </a:t>
            </a:r>
            <a:r>
              <a:rPr lang="en-US" sz="1100" dirty="0">
                <a:solidFill>
                  <a:srgbClr val="654B78"/>
                </a:solidFill>
              </a:rPr>
              <a:t>SYSTEMS</a:t>
            </a:r>
            <a:r>
              <a:rPr lang="en-US" sz="1100" dirty="0">
                <a:solidFill>
                  <a:schemeClr val="tx1"/>
                </a:solidFill>
              </a:rPr>
              <a:t>, </a:t>
            </a:r>
            <a:r>
              <a:rPr lang="en-US" sz="1100" dirty="0">
                <a:solidFill>
                  <a:srgbClr val="654B78"/>
                </a:solidFill>
              </a:rPr>
              <a:t>STRUCTURE</a:t>
            </a:r>
            <a:r>
              <a:rPr lang="en-US" sz="1100" dirty="0">
                <a:solidFill>
                  <a:schemeClr val="tx1"/>
                </a:solidFill>
              </a:rPr>
              <a:t>, and </a:t>
            </a:r>
            <a:r>
              <a:rPr lang="en-US" sz="1100" dirty="0">
                <a:solidFill>
                  <a:srgbClr val="654B78"/>
                </a:solidFill>
              </a:rPr>
              <a:t>SERVICE</a:t>
            </a:r>
            <a:r>
              <a:rPr lang="en-US" sz="1100" dirty="0">
                <a:solidFill>
                  <a:schemeClr val="tx1"/>
                </a:solidFill>
              </a:rPr>
              <a:t> to identify critical preparedness and mitigation actions needed to ensure safety and business continuity. Completing this plan will bring you one step closer to recognition as a Ready Business. </a:t>
            </a:r>
          </a:p>
          <a:p>
            <a:pPr marL="228600" indent="-228600">
              <a:spcAft>
                <a:spcPts val="600"/>
              </a:spcAft>
              <a:buFont typeface="+mj-lt"/>
              <a:buAutoNum type="arabicPeriod"/>
            </a:pPr>
            <a:r>
              <a:rPr lang="en-US" sz="1100" dirty="0" smtClean="0">
                <a:solidFill>
                  <a:schemeClr val="tx1"/>
                </a:solidFill>
              </a:rPr>
              <a:t>Review </a:t>
            </a:r>
            <a:r>
              <a:rPr lang="en-US" sz="1100" dirty="0">
                <a:solidFill>
                  <a:schemeClr val="tx1"/>
                </a:solidFill>
              </a:rPr>
              <a:t>the Quick Reference Guide to determine which preparedness and mitigation actions you want to take based on the potential impacts to your business or organization.</a:t>
            </a:r>
          </a:p>
        </p:txBody>
      </p:sp>
      <p:sp>
        <p:nvSpPr>
          <p:cNvPr id="7" name="Subtitle 2"/>
          <p:cNvSpPr txBox="1">
            <a:spLocks/>
          </p:cNvSpPr>
          <p:nvPr/>
        </p:nvSpPr>
        <p:spPr>
          <a:xfrm>
            <a:off x="519908" y="622394"/>
            <a:ext cx="828142" cy="845123"/>
          </a:xfrm>
          <a:prstGeom prst="ellipse">
            <a:avLst/>
          </a:prstGeom>
          <a:noFill/>
          <a:ln w="25400">
            <a:solidFill>
              <a:srgbClr val="4C4469"/>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smtClean="0">
                <a:solidFill>
                  <a:srgbClr val="4C4469"/>
                </a:solidFill>
                <a:latin typeface="Arial" panose="020B0604020202020204" pitchFamily="34" charset="0"/>
                <a:cs typeface="Arial" panose="020B0604020202020204" pitchFamily="34" charset="0"/>
              </a:rPr>
              <a:t>2</a:t>
            </a:r>
            <a:endParaRPr lang="en-US" sz="2800" dirty="0">
              <a:solidFill>
                <a:srgbClr val="4C4469"/>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63495" t="61898" r="7093" b="9091"/>
          <a:stretch/>
        </p:blipFill>
        <p:spPr>
          <a:xfrm>
            <a:off x="4484696" y="4766982"/>
            <a:ext cx="2286001" cy="2918012"/>
          </a:xfrm>
          <a:prstGeom prst="rect">
            <a:avLst/>
          </a:prstGeom>
          <a:noFill/>
          <a:ln>
            <a:noFill/>
          </a:ln>
        </p:spPr>
      </p:pic>
    </p:spTree>
    <p:extLst>
      <p:ext uri="{BB962C8B-B14F-4D97-AF65-F5344CB8AC3E}">
        <p14:creationId xmlns:p14="http://schemas.microsoft.com/office/powerpoint/2010/main" val="33106165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a:t>
            </a:r>
          </a:p>
        </p:txBody>
      </p:sp>
      <p:sp>
        <p:nvSpPr>
          <p:cNvPr id="4" name="Title 1"/>
          <p:cNvSpPr txBox="1">
            <a:spLocks/>
          </p:cNvSpPr>
          <p:nvPr/>
        </p:nvSpPr>
        <p:spPr>
          <a:xfrm>
            <a:off x="533400" y="1655064"/>
            <a:ext cx="6705600" cy="1031051"/>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b="1" dirty="0">
                <a:solidFill>
                  <a:srgbClr val="654B78"/>
                </a:solidFill>
              </a:rPr>
              <a:t>STAFF, SURROUNDINGS, SPACE, SYSTEMS, STRUCTURE, AND SERVICE </a:t>
            </a:r>
            <a:endParaRPr lang="en-US" b="1" dirty="0" smtClean="0">
              <a:solidFill>
                <a:srgbClr val="654B78"/>
              </a:solidFill>
            </a:endParaRPr>
          </a:p>
          <a:p>
            <a:pPr>
              <a:spcBef>
                <a:spcPts val="0"/>
              </a:spcBef>
              <a:spcAft>
                <a:spcPts val="600"/>
              </a:spcAft>
            </a:pPr>
            <a:r>
              <a:rPr lang="en-US" sz="1100" dirty="0">
                <a:solidFill>
                  <a:schemeClr val="tx1"/>
                </a:solidFill>
              </a:rPr>
              <a:t>After you have identified the potential flooding risks, and determined the possible impacts on your business or organization, create a Preparedness and Mitigation Project Plan and decide which solutions you will use to reduce risks. The Preparedness and Mitigation Project Plan will support the business continuity planning and readiness process, and bring you one step closer to recognition as a Ready Business</a:t>
            </a:r>
          </a:p>
        </p:txBody>
      </p:sp>
      <p:sp>
        <p:nvSpPr>
          <p:cNvPr id="29" name="Slide Number Placeholder 28"/>
          <p:cNvSpPr>
            <a:spLocks noGrp="1"/>
          </p:cNvSpPr>
          <p:nvPr>
            <p:ph type="sldNum" sz="quarter" idx="4"/>
          </p:nvPr>
        </p:nvSpPr>
        <p:spPr/>
        <p:txBody>
          <a:bodyPr/>
          <a:lstStyle/>
          <a:p>
            <a:fld id="{7749E63D-D648-FD44-8A88-2CC5333ECCD2}" type="slidenum">
              <a:rPr lang="en-US" smtClean="0"/>
              <a:pPr/>
              <a:t>16</a:t>
            </a:fld>
            <a:endParaRPr lang="en-US" dirty="0"/>
          </a:p>
        </p:txBody>
      </p:sp>
      <p:graphicFrame>
        <p:nvGraphicFramePr>
          <p:cNvPr id="24" name="Table 23"/>
          <p:cNvGraphicFramePr>
            <a:graphicFrameLocks noGrp="1"/>
          </p:cNvGraphicFramePr>
          <p:nvPr>
            <p:extLst>
              <p:ext uri="{D42A27DB-BD31-4B8C-83A1-F6EECF244321}">
                <p14:modId xmlns:p14="http://schemas.microsoft.com/office/powerpoint/2010/main" val="3748785261"/>
              </p:ext>
            </p:extLst>
          </p:nvPr>
        </p:nvGraphicFramePr>
        <p:xfrm>
          <a:off x="533400" y="2849777"/>
          <a:ext cx="6705600" cy="6113437"/>
        </p:xfrm>
        <a:graphic>
          <a:graphicData uri="http://schemas.openxmlformats.org/drawingml/2006/table">
            <a:tbl>
              <a:tblPr>
                <a:tableStyleId>{5C22544A-7EE6-4342-B048-85BDC9FD1C3A}</a:tableStyleId>
              </a:tblPr>
              <a:tblGrid>
                <a:gridCol w="6705600">
                  <a:extLst>
                    <a:ext uri="{9D8B030D-6E8A-4147-A177-3AD203B41FA5}">
                      <a16:colId xmlns="" xmlns:a16="http://schemas.microsoft.com/office/drawing/2014/main" val="20000"/>
                    </a:ext>
                  </a:extLst>
                </a:gridCol>
              </a:tblGrid>
              <a:tr h="411056">
                <a:tc>
                  <a:txBody>
                    <a:bodyPr/>
                    <a:lstStyle/>
                    <a:p>
                      <a:pPr>
                        <a:spcBef>
                          <a:spcPts val="600"/>
                        </a:spcBef>
                        <a:spcAft>
                          <a:spcPts val="600"/>
                        </a:spcAft>
                      </a:pPr>
                      <a:r>
                        <a:rPr lang="en-US" sz="1100" b="1" dirty="0" smtClean="0">
                          <a:solidFill>
                            <a:srgbClr val="654B78"/>
                          </a:solidFill>
                          <a:latin typeface="Arial" panose="020B0604020202020204" pitchFamily="34" charset="0"/>
                          <a:cs typeface="Arial" panose="020B0604020202020204" pitchFamily="34" charset="0"/>
                        </a:rPr>
                        <a:t>READY BUSINESS PREPAREDNESS AND MITIGATION PROJECT PLAN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0"/>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Organization: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Project Lead:</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Name:</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Title/Department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Address: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Phone Number:</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Email:</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Executive Summary:</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411056">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Background: </a:t>
                      </a:r>
                      <a:r>
                        <a:rPr kumimoji="0" lang="en-US" sz="1100" b="0" i="1"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(Provide a summary description of risk to include priorities)</a:t>
                      </a:r>
                      <a:endPar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Goals and Objectives: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13440197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STAFF</a:t>
            </a:r>
          </a:p>
        </p:txBody>
      </p:sp>
      <p:sp>
        <p:nvSpPr>
          <p:cNvPr id="5" name="Slide Number Placeholder 4"/>
          <p:cNvSpPr>
            <a:spLocks noGrp="1"/>
          </p:cNvSpPr>
          <p:nvPr>
            <p:ph type="sldNum" sz="quarter" idx="4"/>
          </p:nvPr>
        </p:nvSpPr>
        <p:spPr/>
        <p:txBody>
          <a:bodyPr/>
          <a:lstStyle/>
          <a:p>
            <a:fld id="{7749E63D-D648-FD44-8A88-2CC5333ECCD2}" type="slidenum">
              <a:rPr lang="en-US" smtClean="0"/>
              <a:pPr/>
              <a:t>17</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976492870"/>
              </p:ext>
            </p:extLst>
          </p:nvPr>
        </p:nvGraphicFramePr>
        <p:xfrm>
          <a:off x="533400" y="3317050"/>
          <a:ext cx="6705599" cy="5638800"/>
        </p:xfrm>
        <a:graphic>
          <a:graphicData uri="http://schemas.openxmlformats.org/drawingml/2006/table">
            <a:tbl>
              <a:tblPr>
                <a:tableStyleId>{5C22544A-7EE6-4342-B048-85BDC9FD1C3A}</a:tableStyleId>
              </a:tblPr>
              <a:tblGrid>
                <a:gridCol w="2847584">
                  <a:extLst>
                    <a:ext uri="{9D8B030D-6E8A-4147-A177-3AD203B41FA5}">
                      <a16:colId xmlns="" xmlns:a16="http://schemas.microsoft.com/office/drawing/2014/main" val="20000"/>
                    </a:ext>
                  </a:extLst>
                </a:gridCol>
                <a:gridCol w="1286005">
                  <a:extLst>
                    <a:ext uri="{9D8B030D-6E8A-4147-A177-3AD203B41FA5}">
                      <a16:colId xmlns="" xmlns:a16="http://schemas.microsoft.com/office/drawing/2014/main" val="20001"/>
                    </a:ext>
                  </a:extLst>
                </a:gridCol>
                <a:gridCol w="1286005">
                  <a:extLst>
                    <a:ext uri="{9D8B030D-6E8A-4147-A177-3AD203B41FA5}">
                      <a16:colId xmlns="" xmlns:a16="http://schemas.microsoft.com/office/drawing/2014/main" val="20002"/>
                    </a:ext>
                  </a:extLst>
                </a:gridCol>
                <a:gridCol w="1286005">
                  <a:extLst>
                    <a:ext uri="{9D8B030D-6E8A-4147-A177-3AD203B41FA5}">
                      <a16:colId xmlns="" xmlns:a16="http://schemas.microsoft.com/office/drawing/2014/main" val="20003"/>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
                      </a:r>
                      <a:br>
                        <a:rPr lang="en-US" sz="1000" b="1" i="0" dirty="0" smtClean="0">
                          <a:solidFill>
                            <a:schemeClr val="bg1"/>
                          </a:solidFill>
                          <a:latin typeface="Arial" panose="020B0604020202020204" pitchFamily="34" charset="0"/>
                          <a:ea typeface="Arial" charset="0"/>
                          <a:cs typeface="Arial" panose="020B0604020202020204" pitchFamily="34" charset="0"/>
                        </a:rPr>
                      </a:br>
                      <a:r>
                        <a:rPr lang="en-US" sz="1000" b="1" i="0" dirty="0" smtClean="0">
                          <a:solidFill>
                            <a:schemeClr val="bg1"/>
                          </a:solidFill>
                          <a:latin typeface="Arial" panose="020B0604020202020204" pitchFamily="34" charset="0"/>
                          <a:ea typeface="Arial" charset="0"/>
                          <a:cs typeface="Arial" panose="020B0604020202020204" pitchFamily="34" charset="0"/>
                        </a:rPr>
                        <a:t>POTENTIAL 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 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Develop</a:t>
                      </a:r>
                      <a:r>
                        <a:rPr lang="en-US" sz="1000" b="0" baseline="0" dirty="0" smtClean="0">
                          <a:solidFill>
                            <a:schemeClr val="tx1"/>
                          </a:solidFill>
                          <a:latin typeface="Arial" panose="020B0604020202020204" pitchFamily="34" charset="0"/>
                          <a:cs typeface="Arial" panose="020B0604020202020204" pitchFamily="34" charset="0"/>
                        </a:rPr>
                        <a:t> Business Continuity and  Crisis Communications Plans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Conduct an Employee Awareness Campaign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9"/>
                  </a:ext>
                </a:extLst>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Develop an Employee Training Program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640080">
                <a:tc>
                  <a:txBody>
                    <a:bodyPr/>
                    <a:lstStyle/>
                    <a:p>
                      <a:pPr marL="574675" indent="0">
                        <a:tabLst/>
                      </a:pPr>
                      <a:r>
                        <a:rPr lang="en-US" sz="1000" b="0" dirty="0" smtClean="0">
                          <a:solidFill>
                            <a:schemeClr val="tx1"/>
                          </a:solidFill>
                          <a:latin typeface="Arial" panose="020B0604020202020204" pitchFamily="34" charset="0"/>
                          <a:cs typeface="Arial" panose="020B0604020202020204" pitchFamily="34" charset="0"/>
                        </a:rPr>
                        <a:t>Conduct an Employee Training Session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Conduct a Flood Drill</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Review Insurance Coverage/Create Inventory (Note: </a:t>
                      </a:r>
                      <a:r>
                        <a:rPr lang="en-US" sz="1000" b="0" i="1" dirty="0" smtClean="0">
                          <a:solidFill>
                            <a:schemeClr val="tx1"/>
                          </a:solidFill>
                          <a:latin typeface="Arial" panose="020B0604020202020204" pitchFamily="34" charset="0"/>
                          <a:cs typeface="Arial" panose="020B0604020202020204" pitchFamily="34" charset="0"/>
                        </a:rPr>
                        <a:t>See call out box on page 14 regarding special information on flood insurance</a:t>
                      </a:r>
                      <a:r>
                        <a:rPr lang="en-US" sz="1000" b="0" dirty="0" smtClean="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r h="457200">
                <a:tc>
                  <a:txBody>
                    <a:bodyPr/>
                    <a:lstStyle/>
                    <a:p>
                      <a:r>
                        <a:rPr lang="en-US" sz="1000" b="1" dirty="0" smtClean="0">
                          <a:solidFill>
                            <a:schemeClr val="tx1"/>
                          </a:solidFill>
                          <a:latin typeface="Arial" panose="020B0604020202020204" pitchFamily="34" charset="0"/>
                          <a:cs typeface="Arial" panose="020B0604020202020204" pitchFamily="34" charset="0"/>
                        </a:rPr>
                        <a:t>ADDITIONAL ACTION: </a:t>
                      </a:r>
                      <a:br>
                        <a:rPr lang="en-US" sz="1000" b="1"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Develop an Employee Shelter/Evacuation Plan and Include an Emergency Supply Kit </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731520">
                <a:tc>
                  <a:txBody>
                    <a:bodyPr/>
                    <a:lstStyle/>
                    <a:p>
                      <a:r>
                        <a:rPr lang="en-US" sz="1000" b="1" dirty="0" smtClean="0">
                          <a:solidFill>
                            <a:schemeClr val="tx1"/>
                          </a:solidFill>
                          <a:latin typeface="Arial" panose="020B0604020202020204" pitchFamily="34" charset="0"/>
                          <a:cs typeface="Arial" panose="020B0604020202020204" pitchFamily="34" charset="0"/>
                        </a:rPr>
                        <a:t>ADDITIONAL ACTION: </a:t>
                      </a:r>
                      <a:br>
                        <a:rPr lang="en-US" sz="1000" b="1"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Purchase a NOAA Weather Radio for Monitoring During an Event/Download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 Mobile Alerting App </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bl>
          </a:graphicData>
        </a:graphic>
      </p:graphicFrame>
      <p:sp>
        <p:nvSpPr>
          <p:cNvPr id="9" name="Oval 8"/>
          <p:cNvSpPr/>
          <p:nvPr/>
        </p:nvSpPr>
        <p:spPr>
          <a:xfrm>
            <a:off x="641045" y="3872997"/>
            <a:ext cx="457200" cy="457200"/>
          </a:xfrm>
          <a:prstGeom prst="ellipse">
            <a:avLst/>
          </a:prstGeom>
          <a:solidFill>
            <a:srgbClr val="4C4469"/>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1</a:t>
            </a:r>
            <a:endParaRPr lang="en-US" b="1" dirty="0">
              <a:solidFill>
                <a:schemeClr val="bg1"/>
              </a:solidFill>
              <a:latin typeface="Arial" panose="020B0604020202020204" pitchFamily="34" charset="0"/>
              <a:cs typeface="Arial" panose="020B0604020202020204" pitchFamily="34" charset="0"/>
            </a:endParaRPr>
          </a:p>
        </p:txBody>
      </p:sp>
      <p:sp>
        <p:nvSpPr>
          <p:cNvPr id="10" name="Oval 9"/>
          <p:cNvSpPr/>
          <p:nvPr/>
        </p:nvSpPr>
        <p:spPr>
          <a:xfrm>
            <a:off x="641045" y="4512653"/>
            <a:ext cx="457200" cy="457200"/>
          </a:xfrm>
          <a:prstGeom prst="ellipse">
            <a:avLst/>
          </a:prstGeom>
          <a:solidFill>
            <a:srgbClr val="4C4469"/>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2</a:t>
            </a:r>
            <a:endParaRPr lang="en-US" b="1" dirty="0">
              <a:solidFill>
                <a:schemeClr val="bg1"/>
              </a:solidFill>
              <a:latin typeface="Arial" panose="020B0604020202020204" pitchFamily="34" charset="0"/>
              <a:cs typeface="Arial" panose="020B0604020202020204" pitchFamily="34" charset="0"/>
            </a:endParaRPr>
          </a:p>
        </p:txBody>
      </p:sp>
      <p:sp>
        <p:nvSpPr>
          <p:cNvPr id="11" name="Oval 10"/>
          <p:cNvSpPr/>
          <p:nvPr/>
        </p:nvSpPr>
        <p:spPr>
          <a:xfrm>
            <a:off x="641045" y="5152309"/>
            <a:ext cx="457200" cy="457200"/>
          </a:xfrm>
          <a:prstGeom prst="ellipse">
            <a:avLst/>
          </a:prstGeom>
          <a:solidFill>
            <a:srgbClr val="4C4469"/>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3</a:t>
            </a:r>
            <a:endParaRPr lang="en-US" b="1" dirty="0">
              <a:solidFill>
                <a:schemeClr val="bg1"/>
              </a:solidFill>
              <a:latin typeface="Arial" panose="020B0604020202020204" pitchFamily="34" charset="0"/>
              <a:cs typeface="Arial" panose="020B0604020202020204" pitchFamily="34" charset="0"/>
            </a:endParaRPr>
          </a:p>
        </p:txBody>
      </p:sp>
      <p:sp>
        <p:nvSpPr>
          <p:cNvPr id="12" name="Oval 11"/>
          <p:cNvSpPr/>
          <p:nvPr/>
        </p:nvSpPr>
        <p:spPr>
          <a:xfrm>
            <a:off x="641045" y="5791965"/>
            <a:ext cx="457200" cy="457200"/>
          </a:xfrm>
          <a:prstGeom prst="ellipse">
            <a:avLst/>
          </a:prstGeom>
          <a:solidFill>
            <a:srgbClr val="4C4469"/>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4</a:t>
            </a:r>
            <a:endParaRPr lang="en-US" b="1" dirty="0">
              <a:solidFill>
                <a:schemeClr val="bg1"/>
              </a:solidFill>
              <a:latin typeface="Arial" panose="020B0604020202020204" pitchFamily="34" charset="0"/>
              <a:cs typeface="Arial" panose="020B0604020202020204" pitchFamily="34" charset="0"/>
            </a:endParaRPr>
          </a:p>
        </p:txBody>
      </p:sp>
      <p:sp>
        <p:nvSpPr>
          <p:cNvPr id="13" name="Oval 12"/>
          <p:cNvSpPr/>
          <p:nvPr/>
        </p:nvSpPr>
        <p:spPr>
          <a:xfrm>
            <a:off x="641045" y="6431621"/>
            <a:ext cx="457200" cy="457200"/>
          </a:xfrm>
          <a:prstGeom prst="ellipse">
            <a:avLst/>
          </a:prstGeom>
          <a:solidFill>
            <a:srgbClr val="4C4469"/>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5</a:t>
            </a:r>
            <a:endParaRPr lang="en-US" b="1" dirty="0">
              <a:solidFill>
                <a:schemeClr val="bg1"/>
              </a:solidFill>
              <a:latin typeface="Arial" panose="020B0604020202020204" pitchFamily="34" charset="0"/>
              <a:cs typeface="Arial" panose="020B0604020202020204" pitchFamily="34" charset="0"/>
            </a:endParaRPr>
          </a:p>
        </p:txBody>
      </p:sp>
      <p:sp>
        <p:nvSpPr>
          <p:cNvPr id="15" name="Title 1"/>
          <p:cNvSpPr txBox="1">
            <a:spLocks/>
          </p:cNvSpPr>
          <p:nvPr/>
        </p:nvSpPr>
        <p:spPr>
          <a:xfrm>
            <a:off x="533400" y="1655064"/>
            <a:ext cx="6819900" cy="1523494"/>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dirty="0" smtClean="0">
                <a:solidFill>
                  <a:schemeClr val="tx1"/>
                </a:solidFill>
              </a:rPr>
              <a:t>While </a:t>
            </a:r>
            <a:r>
              <a:rPr lang="en-US" sz="1100" dirty="0">
                <a:solidFill>
                  <a:schemeClr val="tx1"/>
                </a:solidFill>
              </a:rPr>
              <a:t>it is always important to evacuate when requested by authorities, some types of inland flooding </a:t>
            </a:r>
            <a:r>
              <a:rPr lang="en-US" sz="1100" dirty="0" smtClean="0">
                <a:solidFill>
                  <a:schemeClr val="tx1"/>
                </a:solidFill>
              </a:rPr>
              <a:t/>
            </a:r>
            <a:br>
              <a:rPr lang="en-US" sz="1100" dirty="0" smtClean="0">
                <a:solidFill>
                  <a:schemeClr val="tx1"/>
                </a:solidFill>
              </a:rPr>
            </a:br>
            <a:r>
              <a:rPr lang="en-US" sz="1100" dirty="0" smtClean="0">
                <a:solidFill>
                  <a:schemeClr val="tx1"/>
                </a:solidFill>
              </a:rPr>
              <a:t>(</a:t>
            </a:r>
            <a:r>
              <a:rPr lang="en-US" sz="1100" dirty="0">
                <a:solidFill>
                  <a:schemeClr val="tx1"/>
                </a:solidFill>
              </a:rPr>
              <a:t>e.g. flash floods) may require you to act more quickly. Below is a list of key preparedness measures your organization can complete to ensure your staff is prepared to handle an inland flood; however, the list is not all-inclusive. And, even if you are required to evacuate, being prepared allows you to stay in contact with your staff and provides a sense of comfort that your business will be able to reopen after the disaster. For additional guidance on preparedness measures, please see the </a:t>
            </a:r>
            <a:r>
              <a:rPr lang="en-US" sz="1100" i="1" dirty="0">
                <a:solidFill>
                  <a:schemeClr val="tx1"/>
                </a:solidFill>
              </a:rPr>
              <a:t>Quick Reference Guide</a:t>
            </a:r>
            <a:r>
              <a:rPr lang="en-US" sz="1100" dirty="0">
                <a:solidFill>
                  <a:schemeClr val="tx1"/>
                </a:solidFill>
              </a:rPr>
              <a:t>: </a:t>
            </a:r>
            <a:r>
              <a:rPr lang="en-US" sz="1100" dirty="0">
                <a:solidFill>
                  <a:srgbClr val="4C4469"/>
                </a:solidFill>
              </a:rPr>
              <a:t>STAFF</a:t>
            </a:r>
            <a:r>
              <a:rPr lang="en-US" sz="1100" dirty="0">
                <a:solidFill>
                  <a:schemeClr val="tx1"/>
                </a:solidFill>
              </a:rPr>
              <a:t> in this program. </a:t>
            </a:r>
            <a:endParaRPr lang="en-US" sz="1100" dirty="0" smtClean="0">
              <a:solidFill>
                <a:schemeClr val="tx1"/>
              </a:solidFill>
            </a:endParaRPr>
          </a:p>
          <a:p>
            <a:pPr>
              <a:spcAft>
                <a:spcPts val="600"/>
              </a:spcAft>
            </a:pPr>
            <a:r>
              <a:rPr lang="en-US" sz="1100" dirty="0" smtClean="0">
                <a:solidFill>
                  <a:schemeClr val="tx1"/>
                </a:solidFill>
              </a:rPr>
              <a:t>By </a:t>
            </a:r>
            <a:r>
              <a:rPr lang="en-US" sz="1100" dirty="0">
                <a:solidFill>
                  <a:schemeClr val="tx1"/>
                </a:solidFill>
              </a:rPr>
              <a:t>performing Steps one through six, businesses and organizations will be eligible for recognition as a Ready Business – </a:t>
            </a:r>
            <a:r>
              <a:rPr lang="en-US" sz="1100" dirty="0">
                <a:solidFill>
                  <a:srgbClr val="4C4469"/>
                </a:solidFill>
              </a:rPr>
              <a:t>STAFF</a:t>
            </a:r>
            <a:r>
              <a:rPr lang="en-US" sz="1100" dirty="0">
                <a:solidFill>
                  <a:schemeClr val="tx1"/>
                </a:solidFill>
              </a:rPr>
              <a:t>. The Additional Actions are recommended, but not required, for recognition</a:t>
            </a:r>
            <a:r>
              <a:rPr lang="en-US" sz="1100" dirty="0" smtClean="0">
                <a:solidFill>
                  <a:schemeClr val="tx1"/>
                </a:solidFill>
              </a:rPr>
              <a:t>.</a:t>
            </a:r>
            <a:endParaRPr lang="en-US" sz="1100" dirty="0">
              <a:solidFill>
                <a:schemeClr val="tx1"/>
              </a:solidFill>
            </a:endParaRPr>
          </a:p>
        </p:txBody>
      </p:sp>
      <p:sp>
        <p:nvSpPr>
          <p:cNvPr id="16" name="Oval 15"/>
          <p:cNvSpPr/>
          <p:nvPr/>
        </p:nvSpPr>
        <p:spPr>
          <a:xfrm>
            <a:off x="641045" y="7071277"/>
            <a:ext cx="457200" cy="457200"/>
          </a:xfrm>
          <a:prstGeom prst="ellipse">
            <a:avLst/>
          </a:prstGeom>
          <a:solidFill>
            <a:srgbClr val="4C4469"/>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6</a:t>
            </a:r>
            <a:endParaRPr 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96678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STAFF</a:t>
            </a:r>
          </a:p>
        </p:txBody>
      </p:sp>
      <p:sp>
        <p:nvSpPr>
          <p:cNvPr id="5" name="Slide Number Placeholder 4"/>
          <p:cNvSpPr>
            <a:spLocks noGrp="1"/>
          </p:cNvSpPr>
          <p:nvPr>
            <p:ph type="sldNum" sz="quarter" idx="4"/>
          </p:nvPr>
        </p:nvSpPr>
        <p:spPr/>
        <p:txBody>
          <a:bodyPr/>
          <a:lstStyle/>
          <a:p>
            <a:fld id="{7749E63D-D648-FD44-8A88-2CC5333ECCD2}" type="slidenum">
              <a:rPr lang="en-US" smtClean="0"/>
              <a:pPr/>
              <a:t>18</a:t>
            </a:fld>
            <a:endParaRPr lang="en-US" dirty="0"/>
          </a:p>
        </p:txBody>
      </p:sp>
      <p:sp>
        <p:nvSpPr>
          <p:cNvPr id="15" name="Title 1"/>
          <p:cNvSpPr txBox="1">
            <a:spLocks/>
          </p:cNvSpPr>
          <p:nvPr/>
        </p:nvSpPr>
        <p:spPr>
          <a:xfrm>
            <a:off x="533400" y="1655064"/>
            <a:ext cx="2832100" cy="3046988"/>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b="1" dirty="0">
                <a:solidFill>
                  <a:srgbClr val="4C4469"/>
                </a:solidFill>
              </a:rPr>
              <a:t>FLOOD INSURANCE IS CRITICAL FOR BUSINESSES AND EMPLOYEES ALIKE </a:t>
            </a:r>
          </a:p>
          <a:p>
            <a:pPr>
              <a:spcAft>
                <a:spcPts val="600"/>
              </a:spcAft>
            </a:pPr>
            <a:r>
              <a:rPr lang="en-US" sz="1100" dirty="0">
                <a:solidFill>
                  <a:schemeClr val="tx1"/>
                </a:solidFill>
              </a:rPr>
              <a:t>Did you know, that homeowners insurance doesn’t cover flood? The National Flood Insurance Program (NFIP) was developed </a:t>
            </a:r>
            <a:r>
              <a:rPr lang="en-US" sz="1100" dirty="0" smtClean="0">
                <a:solidFill>
                  <a:schemeClr val="tx1"/>
                </a:solidFill>
              </a:rPr>
              <a:t/>
            </a:r>
            <a:br>
              <a:rPr lang="en-US" sz="1100" dirty="0" smtClean="0">
                <a:solidFill>
                  <a:schemeClr val="tx1"/>
                </a:solidFill>
              </a:rPr>
            </a:br>
            <a:r>
              <a:rPr lang="en-US" sz="1100" dirty="0" smtClean="0">
                <a:solidFill>
                  <a:schemeClr val="tx1"/>
                </a:solidFill>
              </a:rPr>
              <a:t>to </a:t>
            </a:r>
            <a:r>
              <a:rPr lang="en-US" sz="1100" dirty="0">
                <a:solidFill>
                  <a:schemeClr val="tx1"/>
                </a:solidFill>
              </a:rPr>
              <a:t>help provide a means for property owners to financially protect themselves. </a:t>
            </a:r>
            <a:r>
              <a:rPr lang="en-US" sz="1100" dirty="0" smtClean="0">
                <a:solidFill>
                  <a:schemeClr val="tx1"/>
                </a:solidFill>
              </a:rPr>
              <a:t>The </a:t>
            </a:r>
            <a:r>
              <a:rPr lang="en-US" sz="1100" dirty="0">
                <a:solidFill>
                  <a:schemeClr val="tx1"/>
                </a:solidFill>
              </a:rPr>
              <a:t>NFIP offers flood insurance to homeowners, renters, and business owners if their community participates in the NFIP. Participating communities agree to adopt and enforce ordinances that meet or exceed FEMA requirements to reduce the risk of flooding. The average flood insurance policy costs about $700 per year. To learn more about the NFIP and flood insurance in your area, visit FloodSmart.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1400" y="1655064"/>
            <a:ext cx="3657600" cy="4578096"/>
          </a:xfrm>
          <a:prstGeom prst="rect">
            <a:avLst/>
          </a:prstGeom>
        </p:spPr>
      </p:pic>
    </p:spTree>
    <p:extLst>
      <p:ext uri="{BB962C8B-B14F-4D97-AF65-F5344CB8AC3E}">
        <p14:creationId xmlns:p14="http://schemas.microsoft.com/office/powerpoint/2010/main" val="38275255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19"/>
          <p:cNvSpPr>
            <a:spLocks noGrp="1"/>
          </p:cNvSpPr>
          <p:nvPr>
            <p:ph type="sldNum" sz="quarter" idx="4"/>
          </p:nvPr>
        </p:nvSpPr>
        <p:spPr/>
        <p:txBody>
          <a:bodyPr/>
          <a:lstStyle/>
          <a:p>
            <a:fld id="{7749E63D-D648-FD44-8A88-2CC5333ECCD2}" type="slidenum">
              <a:rPr lang="en-US" smtClean="0"/>
              <a:pPr/>
              <a:t>19</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51580782"/>
              </p:ext>
            </p:extLst>
          </p:nvPr>
        </p:nvGraphicFramePr>
        <p:xfrm>
          <a:off x="533400" y="2834640"/>
          <a:ext cx="6705599" cy="2529840"/>
        </p:xfrm>
        <a:graphic>
          <a:graphicData uri="http://schemas.openxmlformats.org/drawingml/2006/table">
            <a:tbl>
              <a:tblPr>
                <a:tableStyleId>{5C22544A-7EE6-4342-B048-85BDC9FD1C3A}</a:tableStyleId>
              </a:tblPr>
              <a:tblGrid>
                <a:gridCol w="1745293">
                  <a:extLst>
                    <a:ext uri="{9D8B030D-6E8A-4147-A177-3AD203B41FA5}">
                      <a16:colId xmlns="" xmlns:a16="http://schemas.microsoft.com/office/drawing/2014/main" val="20000"/>
                    </a:ext>
                  </a:extLst>
                </a:gridCol>
                <a:gridCol w="1653436">
                  <a:extLst>
                    <a:ext uri="{9D8B030D-6E8A-4147-A177-3AD203B41FA5}">
                      <a16:colId xmlns="" xmlns:a16="http://schemas.microsoft.com/office/drawing/2014/main" val="20001"/>
                    </a:ext>
                  </a:extLst>
                </a:gridCol>
                <a:gridCol w="1102290">
                  <a:extLst>
                    <a:ext uri="{9D8B030D-6E8A-4147-A177-3AD203B41FA5}">
                      <a16:colId xmlns="" xmlns:a16="http://schemas.microsoft.com/office/drawing/2014/main" val="20002"/>
                    </a:ext>
                  </a:extLst>
                </a:gridCol>
                <a:gridCol w="1102290">
                  <a:extLst>
                    <a:ext uri="{9D8B030D-6E8A-4147-A177-3AD203B41FA5}">
                      <a16:colId xmlns="" xmlns:a16="http://schemas.microsoft.com/office/drawing/2014/main" val="20003"/>
                    </a:ext>
                  </a:extLst>
                </a:gridCol>
                <a:gridCol w="1102290">
                  <a:extLst>
                    <a:ext uri="{9D8B030D-6E8A-4147-A177-3AD203B41FA5}">
                      <a16:colId xmlns="" xmlns:a16="http://schemas.microsoft.com/office/drawing/2014/main" val="20004"/>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SURROUNDINGS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DATE</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45720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Floodwalls and Levees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 with a professional engineer regarding land use or code restrictions/ requirements in your area. If elevating the structure or performing floodproofing techniques is not feasible, then consider designing floodwalls or levees on the property to attempt to repel floodwaters.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bl>
          </a:graphicData>
        </a:graphic>
      </p:graphicFrame>
      <p:sp>
        <p:nvSpPr>
          <p:cNvPr id="6" name="Title 1"/>
          <p:cNvSpPr txBox="1">
            <a:spLocks/>
          </p:cNvSpPr>
          <p:nvPr/>
        </p:nvSpPr>
        <p:spPr>
          <a:xfrm>
            <a:off x="533400" y="1655064"/>
            <a:ext cx="6705600" cy="1015663"/>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dirty="0">
                <a:solidFill>
                  <a:schemeClr val="tx1"/>
                </a:solidFill>
              </a:rPr>
              <a:t>Below is a list of nonstructural inland flooding mitigation activities that can be completed by a floodplain manager or professional engineer; however, the list is not all-inclusive. For additional guidance on nonstructural risks, please see the </a:t>
            </a:r>
            <a:r>
              <a:rPr lang="en-US" sz="1100" i="1" dirty="0">
                <a:solidFill>
                  <a:schemeClr val="tx1"/>
                </a:solidFill>
              </a:rPr>
              <a:t>Quick Reference Guide</a:t>
            </a:r>
            <a:r>
              <a:rPr lang="en-US" sz="1100" dirty="0">
                <a:solidFill>
                  <a:schemeClr val="tx1"/>
                </a:solidFill>
              </a:rPr>
              <a:t>: </a:t>
            </a:r>
            <a:r>
              <a:rPr lang="en-US" sz="1100" dirty="0">
                <a:solidFill>
                  <a:srgbClr val="4C4469"/>
                </a:solidFill>
              </a:rPr>
              <a:t>SURROUNDINGS</a:t>
            </a:r>
            <a:r>
              <a:rPr lang="en-US" sz="1100" dirty="0">
                <a:solidFill>
                  <a:schemeClr val="tx1"/>
                </a:solidFill>
              </a:rPr>
              <a:t> in this program. </a:t>
            </a:r>
          </a:p>
          <a:p>
            <a:pPr>
              <a:spcAft>
                <a:spcPts val="600"/>
              </a:spcAft>
            </a:pPr>
            <a:r>
              <a:rPr lang="en-US" sz="1100" dirty="0">
                <a:solidFill>
                  <a:schemeClr val="tx1"/>
                </a:solidFill>
              </a:rPr>
              <a:t>By performing all applicable activities, businesses and organizations will be eligible for recognition as a Ready Business – </a:t>
            </a:r>
            <a:r>
              <a:rPr lang="en-US" sz="1100" dirty="0">
                <a:solidFill>
                  <a:srgbClr val="4C4469"/>
                </a:solidFill>
              </a:rPr>
              <a:t>SURROUNDINGS</a:t>
            </a:r>
            <a:r>
              <a:rPr lang="en-US" sz="1100" dirty="0">
                <a:solidFill>
                  <a:schemeClr val="tx1"/>
                </a:solidFill>
              </a:rPr>
              <a:t>.</a:t>
            </a:r>
          </a:p>
        </p:txBody>
      </p:sp>
      <p:sp>
        <p:nvSpPr>
          <p:cNvPr id="2" name="Title 1"/>
          <p:cNvSpPr>
            <a:spLocks noGrp="1"/>
          </p:cNvSpPr>
          <p:nvPr>
            <p:ph type="title"/>
          </p:nvPr>
        </p:nvSpPr>
        <p:spPr/>
        <p:txBody>
          <a:bodyPr/>
          <a:lstStyle/>
          <a:p>
            <a:r>
              <a:rPr lang="en-US" dirty="0"/>
              <a:t>Develop A Plan: </a:t>
            </a:r>
            <a:r>
              <a:rPr lang="en-US" dirty="0" smtClean="0"/>
              <a:t>SURROUNDINGS</a:t>
            </a:r>
            <a:endParaRPr lang="en-US" dirty="0"/>
          </a:p>
        </p:txBody>
      </p:sp>
    </p:spTree>
    <p:extLst>
      <p:ext uri="{BB962C8B-B14F-4D97-AF65-F5344CB8AC3E}">
        <p14:creationId xmlns:p14="http://schemas.microsoft.com/office/powerpoint/2010/main" val="9892992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should organizations care about </a:t>
            </a:r>
            <a:br>
              <a:rPr lang="en-US" dirty="0" smtClean="0"/>
            </a:br>
            <a:r>
              <a:rPr lang="en-US" dirty="0" smtClean="0"/>
              <a:t>inland flooding risk?</a:t>
            </a:r>
            <a:endParaRPr lang="en-US" dirty="0"/>
          </a:p>
        </p:txBody>
      </p:sp>
      <p:sp>
        <p:nvSpPr>
          <p:cNvPr id="6" name="TextBox 5"/>
          <p:cNvSpPr txBox="1"/>
          <p:nvPr/>
        </p:nvSpPr>
        <p:spPr>
          <a:xfrm>
            <a:off x="533400" y="1662934"/>
            <a:ext cx="2628900" cy="2023631"/>
          </a:xfrm>
          <a:prstGeom prst="rect">
            <a:avLst/>
          </a:prstGeom>
          <a:noFill/>
        </p:spPr>
        <p:txBody>
          <a:bodyPr wrap="square" lIns="0" tIns="0" rIns="0" rtlCol="0">
            <a:spAutoFit/>
          </a:bodyPr>
          <a:lstStyle/>
          <a:p>
            <a:pPr>
              <a:spcBef>
                <a:spcPts val="300"/>
              </a:spcBef>
              <a:spcAft>
                <a:spcPts val="600"/>
              </a:spcAft>
            </a:pPr>
            <a:r>
              <a:rPr lang="en-US" sz="1100" dirty="0">
                <a:latin typeface="Arial" panose="020B0604020202020204" pitchFamily="34" charset="0"/>
                <a:cs typeface="Arial" panose="020B0604020202020204" pitchFamily="34" charset="0"/>
              </a:rPr>
              <a:t>Most of the United States is at some risk for flooding, so it is important that organizations, including associations, businesses, and community groups understand the potential impacts.</a:t>
            </a:r>
            <a:endParaRPr lang="en-US" sz="1100" dirty="0" smtClean="0">
              <a:latin typeface="Arial" panose="020B0604020202020204" pitchFamily="34" charset="0"/>
              <a:cs typeface="Arial" panose="020B0604020202020204" pitchFamily="34" charset="0"/>
            </a:endParaRPr>
          </a:p>
          <a:p>
            <a:pPr>
              <a:spcBef>
                <a:spcPts val="300"/>
              </a:spcBef>
              <a:spcAft>
                <a:spcPts val="600"/>
              </a:spcAft>
            </a:pPr>
            <a:r>
              <a:rPr lang="en-US" sz="1100" dirty="0">
                <a:latin typeface="Arial" panose="020B0604020202020204" pitchFamily="34" charset="0"/>
                <a:cs typeface="Arial" panose="020B0604020202020204" pitchFamily="34" charset="0"/>
              </a:rPr>
              <a:t>The </a:t>
            </a:r>
            <a:r>
              <a:rPr lang="en-US" sz="1100" i="1" dirty="0">
                <a:latin typeface="Arial" panose="020B0604020202020204" pitchFamily="34" charset="0"/>
                <a:cs typeface="Arial" panose="020B0604020202020204" pitchFamily="34" charset="0"/>
              </a:rPr>
              <a:t>Ready Business </a:t>
            </a:r>
            <a:r>
              <a:rPr lang="en-US" sz="1100" i="1" dirty="0" smtClean="0">
                <a:latin typeface="Arial" panose="020B0604020202020204" pitchFamily="34" charset="0"/>
                <a:cs typeface="Arial" panose="020B0604020202020204" pitchFamily="34" charset="0"/>
              </a:rPr>
              <a:t>Program for Inland Flooding </a:t>
            </a:r>
            <a:r>
              <a:rPr lang="en-US" sz="1100" dirty="0" smtClean="0">
                <a:latin typeface="Arial" panose="020B0604020202020204" pitchFamily="34" charset="0"/>
                <a:cs typeface="Arial" panose="020B0604020202020204" pitchFamily="34" charset="0"/>
              </a:rPr>
              <a:t>and </a:t>
            </a:r>
            <a:r>
              <a:rPr lang="en-US" sz="1100" dirty="0">
                <a:latin typeface="Arial" panose="020B0604020202020204" pitchFamily="34" charset="0"/>
                <a:cs typeface="Arial" panose="020B0604020202020204" pitchFamily="34" charset="0"/>
              </a:rPr>
              <a:t>the Preparedness and Mitigation Project Plan allow users to take action to protect employees, protect customers, and help ensure business continuity as well. </a:t>
            </a:r>
          </a:p>
        </p:txBody>
      </p:sp>
      <p:sp>
        <p:nvSpPr>
          <p:cNvPr id="7" name="Slide Number Placeholder 6"/>
          <p:cNvSpPr>
            <a:spLocks noGrp="1"/>
          </p:cNvSpPr>
          <p:nvPr>
            <p:ph type="sldNum" sz="quarter" idx="4"/>
          </p:nvPr>
        </p:nvSpPr>
        <p:spPr/>
        <p:txBody>
          <a:bodyPr/>
          <a:lstStyle/>
          <a:p>
            <a:fld id="{7749E63D-D648-FD44-8A88-2CC5333ECCD2}" type="slidenum">
              <a:rPr lang="en-US" smtClean="0"/>
              <a:pPr/>
              <a:t>2</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639283756"/>
              </p:ext>
            </p:extLst>
          </p:nvPr>
        </p:nvGraphicFramePr>
        <p:xfrm>
          <a:off x="3733800" y="5293610"/>
          <a:ext cx="3505200" cy="2103120"/>
        </p:xfrm>
        <a:graphic>
          <a:graphicData uri="http://schemas.openxmlformats.org/drawingml/2006/table">
            <a:tbl>
              <a:tblPr>
                <a:tableStyleId>{5C22544A-7EE6-4342-B048-85BDC9FD1C3A}</a:tableStyleId>
              </a:tblPr>
              <a:tblGrid>
                <a:gridCol w="1168400">
                  <a:extLst>
                    <a:ext uri="{9D8B030D-6E8A-4147-A177-3AD203B41FA5}">
                      <a16:colId xmlns="" xmlns:a16="http://schemas.microsoft.com/office/drawing/2014/main" val="20000"/>
                    </a:ext>
                  </a:extLst>
                </a:gridCol>
                <a:gridCol w="1168400">
                  <a:extLst>
                    <a:ext uri="{9D8B030D-6E8A-4147-A177-3AD203B41FA5}">
                      <a16:colId xmlns="" xmlns:a16="http://schemas.microsoft.com/office/drawing/2014/main" val="20001"/>
                    </a:ext>
                  </a:extLst>
                </a:gridCol>
                <a:gridCol w="1168400">
                  <a:extLst>
                    <a:ext uri="{9D8B030D-6E8A-4147-A177-3AD203B41FA5}">
                      <a16:colId xmlns="" xmlns:a16="http://schemas.microsoft.com/office/drawing/2014/main" val="20002"/>
                    </a:ext>
                  </a:extLst>
                </a:gridCol>
              </a:tblGrid>
              <a:tr h="731520">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Arial" panose="020B0604020202020204" pitchFamily="34" charset="0"/>
                          <a:ea typeface="Arial" charset="0"/>
                          <a:cs typeface="Arial" panose="020B0604020202020204" pitchFamily="34" charset="0"/>
                        </a:rPr>
                        <a:t>NATURAL DISASTER IMPACT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C4469"/>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extLst>
                  <a:ext uri="{0D108BD9-81ED-4DB2-BD59-A6C34878D82A}">
                    <a16:rowId xmlns="" xmlns:a16="http://schemas.microsoft.com/office/drawing/2014/main" val="10000"/>
                  </a:ext>
                </a:extLst>
              </a:tr>
              <a:tr h="1371600">
                <a:tc>
                  <a:txBody>
                    <a:bodyPr/>
                    <a:lstStyle/>
                    <a:p>
                      <a:pPr algn="ctr"/>
                      <a:r>
                        <a:rPr lang="en-US" sz="900" b="0" dirty="0" smtClean="0">
                          <a:solidFill>
                            <a:schemeClr val="tx1"/>
                          </a:solidFill>
                          <a:latin typeface="Arial" panose="020B0604020202020204" pitchFamily="34" charset="0"/>
                          <a:cs typeface="Arial" panose="020B0604020202020204" pitchFamily="34" charset="0"/>
                        </a:rPr>
                        <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IMMEDIATE</a:t>
                      </a:r>
                    </a:p>
                    <a:p>
                      <a:pPr algn="ctr"/>
                      <a:r>
                        <a:rPr lang="en-US" sz="2400" b="1" dirty="0" smtClean="0">
                          <a:solidFill>
                            <a:schemeClr val="tx1"/>
                          </a:solidFill>
                          <a:latin typeface="Arial" panose="020B0604020202020204" pitchFamily="34" charset="0"/>
                          <a:cs typeface="Arial" panose="020B0604020202020204" pitchFamily="34" charset="0"/>
                        </a:rPr>
                        <a:t>40%</a:t>
                      </a:r>
                    </a:p>
                    <a:p>
                      <a:pPr algn="ctr"/>
                      <a:r>
                        <a:rPr lang="en-US" sz="900" b="0" dirty="0" smtClean="0">
                          <a:solidFill>
                            <a:schemeClr val="tx1"/>
                          </a:solidFill>
                          <a:latin typeface="Arial" panose="020B0604020202020204" pitchFamily="34" charset="0"/>
                          <a:cs typeface="Arial" panose="020B0604020202020204" pitchFamily="34" charset="0"/>
                        </a:rPr>
                        <a:t>OF SMALL</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BUSINESSES</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WON’T REOPEN</a:t>
                      </a:r>
                      <a:br>
                        <a:rPr lang="en-US" sz="900" b="0" dirty="0" smtClean="0">
                          <a:solidFill>
                            <a:schemeClr val="tx1"/>
                          </a:solidFill>
                          <a:latin typeface="Arial" panose="020B0604020202020204" pitchFamily="34" charset="0"/>
                          <a:cs typeface="Arial" panose="020B0604020202020204" pitchFamily="34" charset="0"/>
                        </a:rPr>
                      </a:br>
                      <a:endParaRPr lang="en-US" sz="900" b="0" dirty="0" smtClean="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r>
                        <a:rPr lang="en-US" sz="900" b="0" dirty="0" smtClean="0">
                          <a:solidFill>
                            <a:schemeClr val="tx1"/>
                          </a:solidFill>
                          <a:latin typeface="Arial" panose="020B0604020202020204" pitchFamily="34" charset="0"/>
                          <a:cs typeface="Arial" panose="020B0604020202020204" pitchFamily="34" charset="0"/>
                        </a:rPr>
                        <a:t>ONE YEAR LATER </a:t>
                      </a:r>
                    </a:p>
                    <a:p>
                      <a:pPr algn="ctr"/>
                      <a:r>
                        <a:rPr lang="en-US" sz="2400" b="1" dirty="0" smtClean="0">
                          <a:solidFill>
                            <a:schemeClr val="tx1"/>
                          </a:solidFill>
                          <a:latin typeface="Arial" panose="020B0604020202020204" pitchFamily="34" charset="0"/>
                          <a:cs typeface="Arial" panose="020B0604020202020204" pitchFamily="34" charset="0"/>
                        </a:rPr>
                        <a:t>25%</a:t>
                      </a:r>
                    </a:p>
                    <a:p>
                      <a:pPr algn="ctr"/>
                      <a:r>
                        <a:rPr lang="en-US" sz="900" b="0" dirty="0" smtClean="0">
                          <a:solidFill>
                            <a:schemeClr val="tx1"/>
                          </a:solidFill>
                          <a:latin typeface="Arial" panose="020B0604020202020204" pitchFamily="34" charset="0"/>
                          <a:cs typeface="Arial" panose="020B0604020202020204" pitchFamily="34" charset="0"/>
                        </a:rPr>
                        <a:t>MORE</a:t>
                      </a:r>
                      <a:r>
                        <a:rPr lang="en-US" sz="900" b="0" baseline="0" dirty="0" smtClean="0">
                          <a:solidFill>
                            <a:schemeClr val="tx1"/>
                          </a:solidFill>
                          <a:latin typeface="Arial" panose="020B0604020202020204" pitchFamily="34" charset="0"/>
                          <a:cs typeface="Arial" panose="020B0604020202020204" pitchFamily="34" charset="0"/>
                        </a:rPr>
                        <a:t> </a:t>
                      </a:r>
                      <a:r>
                        <a:rPr lang="en-US" sz="900" b="0" dirty="0" smtClean="0">
                          <a:solidFill>
                            <a:schemeClr val="tx1"/>
                          </a:solidFill>
                          <a:latin typeface="Arial" panose="020B0604020202020204" pitchFamily="34" charset="0"/>
                          <a:cs typeface="Arial" panose="020B0604020202020204" pitchFamily="34" charset="0"/>
                        </a:rPr>
                        <a:t>SMALL</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BUSINESSES</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WILL CLOSE</a:t>
                      </a:r>
                      <a:br>
                        <a:rPr lang="en-US" sz="900" b="0" dirty="0" smtClean="0">
                          <a:solidFill>
                            <a:schemeClr val="tx1"/>
                          </a:solidFill>
                          <a:latin typeface="Arial" panose="020B0604020202020204" pitchFamily="34" charset="0"/>
                          <a:cs typeface="Arial" panose="020B0604020202020204" pitchFamily="34" charset="0"/>
                        </a:rPr>
                      </a:br>
                      <a:endParaRPr lang="en-US" sz="9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r>
                        <a:rPr lang="en-US" sz="900" b="0" dirty="0" smtClean="0">
                          <a:solidFill>
                            <a:schemeClr val="tx1"/>
                          </a:solidFill>
                          <a:latin typeface="Arial" panose="020B0604020202020204" pitchFamily="34" charset="0"/>
                          <a:cs typeface="Arial" panose="020B0604020202020204" pitchFamily="34" charset="0"/>
                        </a:rPr>
                        <a:t>THREE YEARS LATER </a:t>
                      </a:r>
                    </a:p>
                    <a:p>
                      <a:pPr algn="ctr"/>
                      <a:r>
                        <a:rPr lang="en-US" sz="2400" b="1" dirty="0" smtClean="0">
                          <a:solidFill>
                            <a:schemeClr val="tx1"/>
                          </a:solidFill>
                          <a:latin typeface="Arial" panose="020B0604020202020204" pitchFamily="34" charset="0"/>
                          <a:cs typeface="Arial" panose="020B0604020202020204" pitchFamily="34" charset="0"/>
                        </a:rPr>
                        <a:t>75%</a:t>
                      </a:r>
                    </a:p>
                    <a:p>
                      <a:pPr algn="ctr"/>
                      <a:r>
                        <a:rPr lang="en-US" sz="900" b="0" dirty="0" smtClean="0">
                          <a:solidFill>
                            <a:schemeClr val="tx1"/>
                          </a:solidFill>
                          <a:latin typeface="Arial" panose="020B0604020202020204" pitchFamily="34" charset="0"/>
                          <a:cs typeface="Arial" panose="020B0604020202020204" pitchFamily="34" charset="0"/>
                        </a:rPr>
                        <a:t>OF BUSINESSES</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WITHOUT A CONTINUITY PLAN WILL FAIL</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9430" y="1662934"/>
            <a:ext cx="3499570" cy="3312926"/>
          </a:xfrm>
          <a:prstGeom prst="rect">
            <a:avLst/>
          </a:prstGeom>
        </p:spPr>
      </p:pic>
    </p:spTree>
    <p:extLst>
      <p:ext uri="{BB962C8B-B14F-4D97-AF65-F5344CB8AC3E}">
        <p14:creationId xmlns:p14="http://schemas.microsoft.com/office/powerpoint/2010/main" val="3952186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 A Plan: SPACE</a:t>
            </a:r>
            <a:endParaRPr lang="en-US" dirty="0"/>
          </a:p>
        </p:txBody>
      </p:sp>
      <p:sp>
        <p:nvSpPr>
          <p:cNvPr id="7" name="Slide Number Placeholder 6"/>
          <p:cNvSpPr>
            <a:spLocks noGrp="1"/>
          </p:cNvSpPr>
          <p:nvPr>
            <p:ph type="sldNum" sz="quarter" idx="4"/>
          </p:nvPr>
        </p:nvSpPr>
        <p:spPr/>
        <p:txBody>
          <a:bodyPr/>
          <a:lstStyle/>
          <a:p>
            <a:fld id="{7749E63D-D648-FD44-8A88-2CC5333ECCD2}" type="slidenum">
              <a:rPr lang="en-US" smtClean="0"/>
              <a:pPr/>
              <a:t>20</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059023341"/>
              </p:ext>
            </p:extLst>
          </p:nvPr>
        </p:nvGraphicFramePr>
        <p:xfrm>
          <a:off x="533400" y="2834640"/>
          <a:ext cx="6705599" cy="2232660"/>
        </p:xfrm>
        <a:graphic>
          <a:graphicData uri="http://schemas.openxmlformats.org/drawingml/2006/table">
            <a:tbl>
              <a:tblPr>
                <a:tableStyleId>{5C22544A-7EE6-4342-B048-85BDC9FD1C3A}</a:tableStyleId>
              </a:tblPr>
              <a:tblGrid>
                <a:gridCol w="1745293">
                  <a:extLst>
                    <a:ext uri="{9D8B030D-6E8A-4147-A177-3AD203B41FA5}">
                      <a16:colId xmlns="" xmlns:a16="http://schemas.microsoft.com/office/drawing/2014/main" val="20000"/>
                    </a:ext>
                  </a:extLst>
                </a:gridCol>
                <a:gridCol w="1653436">
                  <a:extLst>
                    <a:ext uri="{9D8B030D-6E8A-4147-A177-3AD203B41FA5}">
                      <a16:colId xmlns="" xmlns:a16="http://schemas.microsoft.com/office/drawing/2014/main" val="20001"/>
                    </a:ext>
                  </a:extLst>
                </a:gridCol>
                <a:gridCol w="1102290">
                  <a:extLst>
                    <a:ext uri="{9D8B030D-6E8A-4147-A177-3AD203B41FA5}">
                      <a16:colId xmlns="" xmlns:a16="http://schemas.microsoft.com/office/drawing/2014/main" val="20002"/>
                    </a:ext>
                  </a:extLst>
                </a:gridCol>
                <a:gridCol w="1102290">
                  <a:extLst>
                    <a:ext uri="{9D8B030D-6E8A-4147-A177-3AD203B41FA5}">
                      <a16:colId xmlns="" xmlns:a16="http://schemas.microsoft.com/office/drawing/2014/main" val="20003"/>
                    </a:ext>
                  </a:extLst>
                </a:gridCol>
                <a:gridCol w="1102290">
                  <a:extLst>
                    <a:ext uri="{9D8B030D-6E8A-4147-A177-3AD203B41FA5}">
                      <a16:colId xmlns="" xmlns:a16="http://schemas.microsoft.com/office/drawing/2014/main" val="20004"/>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NONSTRUCTURAL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 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457200">
                <a:tc>
                  <a:txBody>
                    <a:bodyPr/>
                    <a:lstStyle/>
                    <a:p>
                      <a:pPr marL="0" indent="0" algn="l" defTabSz="457200" rtl="0" eaLnBrk="1" latinLnBrk="0" hangingPunct="1">
                        <a:lnSpc>
                          <a:spcPct val="95000"/>
                        </a:lnSpc>
                      </a:pPr>
                      <a:r>
                        <a:rPr lang="en-US" sz="1000" b="0" dirty="0" smtClean="0">
                          <a:solidFill>
                            <a:schemeClr val="tx1"/>
                          </a:solidFill>
                          <a:latin typeface="Arial" panose="020B0604020202020204" pitchFamily="34" charset="0"/>
                          <a:cs typeface="Arial" panose="020B0604020202020204" pitchFamily="34" charset="0"/>
                        </a:rPr>
                        <a:t>Contents </a:t>
                      </a:r>
                      <a:endParaRPr lang="en-US" sz="1000" b="0" kern="120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95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Determine and relocate your critical contents at least one foot above the Base Flood Elevation (BFE) or the Design </a:t>
                      </a:r>
                    </a:p>
                    <a:p>
                      <a:pPr marL="0" marR="0" lvl="0" indent="0" algn="l" defTabSz="457200" rtl="0" eaLnBrk="1" fontAlgn="auto" latinLnBrk="0" hangingPunct="1">
                        <a:lnSpc>
                          <a:spcPct val="95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Flood Elevation (DFE), whichever is higher.</a:t>
                      </a:r>
                      <a:endParaRPr lang="en-US" sz="1000" b="0" kern="120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457200">
                <a:tc>
                  <a:txBody>
                    <a:bodyPr/>
                    <a:lstStyle/>
                    <a:p>
                      <a:pPr marL="0" indent="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Chemicals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smtClean="0">
                          <a:solidFill>
                            <a:schemeClr val="tx1"/>
                          </a:solidFill>
                          <a:latin typeface="Arial" panose="020B0604020202020204" pitchFamily="34" charset="0"/>
                          <a:ea typeface="+mn-ea"/>
                          <a:cs typeface="Arial" panose="020B0604020202020204" pitchFamily="34" charset="0"/>
                        </a:rPr>
                        <a:t>Establish a method for safeguarding chemicals in your Preparedness and Mitigation Project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
        <p:nvSpPr>
          <p:cNvPr id="10" name="Title 1"/>
          <p:cNvSpPr txBox="1">
            <a:spLocks/>
          </p:cNvSpPr>
          <p:nvPr/>
        </p:nvSpPr>
        <p:spPr>
          <a:xfrm>
            <a:off x="533400" y="1655064"/>
            <a:ext cx="6705600" cy="1015663"/>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Below is a list of nonstructural mitigation activities that may require an engineer to identify and evaluate appropriate mitigation steps; however, the list below is not all-inclusive. For additional guidance on nonstructural risks, please see the </a:t>
            </a:r>
            <a:r>
              <a:rPr lang="en-US" sz="1100" i="1" dirty="0">
                <a:solidFill>
                  <a:schemeClr val="tx1"/>
                </a:solidFill>
              </a:rPr>
              <a:t>Quick Reference Guide: </a:t>
            </a:r>
            <a:r>
              <a:rPr lang="en-US" sz="1100" dirty="0">
                <a:solidFill>
                  <a:srgbClr val="4C4469"/>
                </a:solidFill>
              </a:rPr>
              <a:t>SPACE</a:t>
            </a:r>
            <a:r>
              <a:rPr lang="en-US" sz="1100" dirty="0">
                <a:solidFill>
                  <a:srgbClr val="00567D"/>
                </a:solidFill>
              </a:rPr>
              <a:t> </a:t>
            </a:r>
            <a:r>
              <a:rPr lang="en-US" sz="1100" dirty="0" smtClean="0">
                <a:solidFill>
                  <a:schemeClr val="tx1"/>
                </a:solidFill>
              </a:rPr>
              <a:t>in </a:t>
            </a:r>
            <a:r>
              <a:rPr lang="en-US" sz="1100" dirty="0">
                <a:solidFill>
                  <a:schemeClr val="tx1"/>
                </a:solidFill>
              </a:rPr>
              <a:t>this program.</a:t>
            </a:r>
          </a:p>
          <a:p>
            <a:pPr>
              <a:spcBef>
                <a:spcPts val="0"/>
              </a:spcBef>
              <a:spcAft>
                <a:spcPts val="600"/>
              </a:spcAft>
            </a:pPr>
            <a:r>
              <a:rPr lang="en-US" sz="1100" dirty="0">
                <a:solidFill>
                  <a:schemeClr val="tx1"/>
                </a:solidFill>
              </a:rPr>
              <a:t>By performing all retrofit items, businesses and organizations will be eligible for recognition as a </a:t>
            </a:r>
            <a:r>
              <a:rPr lang="en-US" sz="1100" dirty="0" smtClean="0">
                <a:solidFill>
                  <a:schemeClr val="tx1"/>
                </a:solidFill>
              </a:rPr>
              <a:t/>
            </a:r>
            <a:br>
              <a:rPr lang="en-US" sz="1100" dirty="0" smtClean="0">
                <a:solidFill>
                  <a:schemeClr val="tx1"/>
                </a:solidFill>
              </a:rPr>
            </a:br>
            <a:r>
              <a:rPr lang="en-US" sz="1100" dirty="0" smtClean="0">
                <a:solidFill>
                  <a:schemeClr val="tx1"/>
                </a:solidFill>
              </a:rPr>
              <a:t>Ready Business – </a:t>
            </a:r>
            <a:r>
              <a:rPr lang="en-US" sz="1100" dirty="0" smtClean="0">
                <a:solidFill>
                  <a:srgbClr val="4C4469"/>
                </a:solidFill>
              </a:rPr>
              <a:t>SPACE</a:t>
            </a:r>
            <a:r>
              <a:rPr lang="en-US" sz="1100" dirty="0" smtClean="0">
                <a:solidFill>
                  <a:schemeClr val="tx1"/>
                </a:solidFill>
              </a:rPr>
              <a:t>. </a:t>
            </a:r>
          </a:p>
        </p:txBody>
      </p:sp>
    </p:spTree>
    <p:extLst>
      <p:ext uri="{BB962C8B-B14F-4D97-AF65-F5344CB8AC3E}">
        <p14:creationId xmlns:p14="http://schemas.microsoft.com/office/powerpoint/2010/main" val="31670743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 A Plan: SYSTEMS</a:t>
            </a:r>
            <a:endParaRPr lang="en-US" dirty="0"/>
          </a:p>
        </p:txBody>
      </p:sp>
      <p:sp>
        <p:nvSpPr>
          <p:cNvPr id="7" name="Slide Number Placeholder 6"/>
          <p:cNvSpPr>
            <a:spLocks noGrp="1"/>
          </p:cNvSpPr>
          <p:nvPr>
            <p:ph type="sldNum" sz="quarter" idx="4"/>
          </p:nvPr>
        </p:nvSpPr>
        <p:spPr/>
        <p:txBody>
          <a:bodyPr/>
          <a:lstStyle/>
          <a:p>
            <a:fld id="{7749E63D-D648-FD44-8A88-2CC5333ECCD2}" type="slidenum">
              <a:rPr lang="en-US" smtClean="0"/>
              <a:pPr/>
              <a:t>21</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86636201"/>
              </p:ext>
            </p:extLst>
          </p:nvPr>
        </p:nvGraphicFramePr>
        <p:xfrm>
          <a:off x="533400" y="2834640"/>
          <a:ext cx="6705599" cy="3207618"/>
        </p:xfrm>
        <a:graphic>
          <a:graphicData uri="http://schemas.openxmlformats.org/drawingml/2006/table">
            <a:tbl>
              <a:tblPr>
                <a:tableStyleId>{5C22544A-7EE6-4342-B048-85BDC9FD1C3A}</a:tableStyleId>
              </a:tblPr>
              <a:tblGrid>
                <a:gridCol w="1745293">
                  <a:extLst>
                    <a:ext uri="{9D8B030D-6E8A-4147-A177-3AD203B41FA5}">
                      <a16:colId xmlns="" xmlns:a16="http://schemas.microsoft.com/office/drawing/2014/main" val="20000"/>
                    </a:ext>
                  </a:extLst>
                </a:gridCol>
                <a:gridCol w="1653436">
                  <a:extLst>
                    <a:ext uri="{9D8B030D-6E8A-4147-A177-3AD203B41FA5}">
                      <a16:colId xmlns="" xmlns:a16="http://schemas.microsoft.com/office/drawing/2014/main" val="20001"/>
                    </a:ext>
                  </a:extLst>
                </a:gridCol>
                <a:gridCol w="1102290">
                  <a:extLst>
                    <a:ext uri="{9D8B030D-6E8A-4147-A177-3AD203B41FA5}">
                      <a16:colId xmlns="" xmlns:a16="http://schemas.microsoft.com/office/drawing/2014/main" val="20002"/>
                    </a:ext>
                  </a:extLst>
                </a:gridCol>
                <a:gridCol w="1102290">
                  <a:extLst>
                    <a:ext uri="{9D8B030D-6E8A-4147-A177-3AD203B41FA5}">
                      <a16:colId xmlns="" xmlns:a16="http://schemas.microsoft.com/office/drawing/2014/main" val="20003"/>
                    </a:ext>
                  </a:extLst>
                </a:gridCol>
                <a:gridCol w="1102290">
                  <a:extLst>
                    <a:ext uri="{9D8B030D-6E8A-4147-A177-3AD203B41FA5}">
                      <a16:colId xmlns="" xmlns:a16="http://schemas.microsoft.com/office/drawing/2014/main" val="20004"/>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NONSTRUCTURAL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 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458403">
                <a:tc>
                  <a:txBody>
                    <a:bodyPr/>
                    <a:lstStyle/>
                    <a:p>
                      <a:pPr marL="0" indent="0">
                        <a:lnSpc>
                          <a:spcPct val="95000"/>
                        </a:lnSpc>
                      </a:pPr>
                      <a:r>
                        <a:rPr lang="en-US" sz="1000" b="0" dirty="0" smtClean="0">
                          <a:solidFill>
                            <a:schemeClr val="tx1"/>
                          </a:solidFill>
                          <a:latin typeface="Arial" panose="020B0604020202020204" pitchFamily="34" charset="0"/>
                          <a:cs typeface="Arial" panose="020B0604020202020204" pitchFamily="34" charset="0"/>
                        </a:rPr>
                        <a:t>Mechanical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6">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 a professional engineer to develop solutions for protecting vital systems through elevation, anchoring, or other approved means. </a:t>
                      </a:r>
                      <a:endParaRPr lang="en-US" sz="1000" b="0" kern="120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8403">
                <a:tc>
                  <a:txBody>
                    <a:bodyPr/>
                    <a:lstStyle/>
                    <a:p>
                      <a:pPr marL="0" indent="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Fuel Tanks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8403">
                <a:tc>
                  <a:txBody>
                    <a:bodyPr/>
                    <a:lstStyle/>
                    <a:p>
                      <a:pPr marL="0" indent="0" algn="l" defTabSz="457200" rtl="0" eaLnBrk="1" latinLnBrk="0" hangingPunct="1">
                        <a:lnSpc>
                          <a:spcPct val="95000"/>
                        </a:lnSpc>
                        <a:tabLst/>
                      </a:pPr>
                      <a:r>
                        <a:rPr lang="en-US" sz="1000" b="0" kern="1200" dirty="0" smtClean="0">
                          <a:solidFill>
                            <a:schemeClr val="tx1"/>
                          </a:solidFill>
                          <a:latin typeface="Arial" panose="020B0604020202020204" pitchFamily="34" charset="0"/>
                          <a:ea typeface="+mn-ea"/>
                          <a:cs typeface="Arial" panose="020B0604020202020204" pitchFamily="34" charset="0"/>
                        </a:rPr>
                        <a:t>Electrical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458403">
                <a:tc>
                  <a:txBody>
                    <a:bodyPr/>
                    <a:lstStyle/>
                    <a:p>
                      <a:pPr marL="0" indent="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Communications Equipment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458403">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Sewer and Water Management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r h="458403">
                <a:tc>
                  <a:txBody>
                    <a:bodyPr/>
                    <a:lstStyle/>
                    <a:p>
                      <a:pPr marL="0" algn="l" defTabSz="457200" rtl="0" eaLnBrk="1" latinLnBrk="0" hangingPunct="1">
                        <a:lnSpc>
                          <a:spcPct val="95000"/>
                        </a:lnSpc>
                      </a:pPr>
                      <a:r>
                        <a:rPr lang="en-US" sz="1000" b="0" kern="1200" dirty="0" smtClean="0">
                          <a:solidFill>
                            <a:schemeClr val="tx1"/>
                          </a:solidFill>
                          <a:latin typeface="Arial" panose="020B0604020202020204" pitchFamily="34" charset="0"/>
                          <a:ea typeface="+mn-ea"/>
                          <a:cs typeface="Arial" panose="020B0604020202020204" pitchFamily="34" charset="0"/>
                        </a:rPr>
                        <a:t>Potable Water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8"/>
                  </a:ext>
                </a:extLst>
              </a:tr>
            </a:tbl>
          </a:graphicData>
        </a:graphic>
      </p:graphicFrame>
      <p:sp>
        <p:nvSpPr>
          <p:cNvPr id="10" name="Title 1"/>
          <p:cNvSpPr txBox="1">
            <a:spLocks/>
          </p:cNvSpPr>
          <p:nvPr/>
        </p:nvSpPr>
        <p:spPr>
          <a:xfrm>
            <a:off x="533400" y="1655064"/>
            <a:ext cx="6705600" cy="1015663"/>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Below is a list of nonstructural mitigation activities that may require an engineer to identify and evaluate appropriate mitigation steps; however, the list below is not all-inclusive. For additional guidance on nonstructural risks, please see the </a:t>
            </a:r>
            <a:r>
              <a:rPr lang="en-US" sz="1100" i="1" dirty="0">
                <a:solidFill>
                  <a:schemeClr val="tx1"/>
                </a:solidFill>
              </a:rPr>
              <a:t>Quick Reference Guide: </a:t>
            </a:r>
            <a:r>
              <a:rPr lang="en-US" sz="1100" dirty="0">
                <a:solidFill>
                  <a:srgbClr val="4C4469"/>
                </a:solidFill>
              </a:rPr>
              <a:t>SYSTEMS</a:t>
            </a:r>
            <a:r>
              <a:rPr lang="en-US" sz="1100" dirty="0">
                <a:solidFill>
                  <a:schemeClr val="tx1"/>
                </a:solidFill>
              </a:rPr>
              <a:t> in this program.</a:t>
            </a:r>
          </a:p>
          <a:p>
            <a:pPr>
              <a:spcBef>
                <a:spcPts val="0"/>
              </a:spcBef>
              <a:spcAft>
                <a:spcPts val="600"/>
              </a:spcAft>
            </a:pPr>
            <a:r>
              <a:rPr lang="en-US" sz="1100" dirty="0">
                <a:solidFill>
                  <a:schemeClr val="tx1"/>
                </a:solidFill>
              </a:rPr>
              <a:t>By performing all retrofit items, businesses and organizations will be eligible for recognition as a </a:t>
            </a:r>
            <a:r>
              <a:rPr lang="en-US" sz="1100" dirty="0" smtClean="0">
                <a:solidFill>
                  <a:schemeClr val="tx1"/>
                </a:solidFill>
              </a:rPr>
              <a:t/>
            </a:r>
            <a:br>
              <a:rPr lang="en-US" sz="1100" dirty="0" smtClean="0">
                <a:solidFill>
                  <a:schemeClr val="tx1"/>
                </a:solidFill>
              </a:rPr>
            </a:br>
            <a:r>
              <a:rPr lang="en-US" sz="1100" dirty="0" smtClean="0">
                <a:solidFill>
                  <a:schemeClr val="tx1"/>
                </a:solidFill>
              </a:rPr>
              <a:t>Ready Business – </a:t>
            </a:r>
            <a:r>
              <a:rPr lang="en-US" sz="1100" dirty="0">
                <a:solidFill>
                  <a:srgbClr val="4C4469"/>
                </a:solidFill>
              </a:rPr>
              <a:t>SYSTEMS</a:t>
            </a:r>
            <a:r>
              <a:rPr lang="en-US" sz="1100" dirty="0">
                <a:solidFill>
                  <a:schemeClr val="tx1"/>
                </a:solidFill>
              </a:rPr>
              <a:t>. </a:t>
            </a:r>
            <a:endParaRPr lang="en-US" sz="1100" dirty="0" smtClean="0">
              <a:solidFill>
                <a:schemeClr val="tx1"/>
              </a:solidFill>
            </a:endParaRPr>
          </a:p>
        </p:txBody>
      </p:sp>
    </p:spTree>
    <p:extLst>
      <p:ext uri="{BB962C8B-B14F-4D97-AF65-F5344CB8AC3E}">
        <p14:creationId xmlns:p14="http://schemas.microsoft.com/office/powerpoint/2010/main" val="30904650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 A Plan: STRUCTURE</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22</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15781858"/>
              </p:ext>
            </p:extLst>
          </p:nvPr>
        </p:nvGraphicFramePr>
        <p:xfrm>
          <a:off x="533400" y="2992404"/>
          <a:ext cx="6705599" cy="3169920"/>
        </p:xfrm>
        <a:graphic>
          <a:graphicData uri="http://schemas.openxmlformats.org/drawingml/2006/table">
            <a:tbl>
              <a:tblPr>
                <a:tableStyleId>{5C22544A-7EE6-4342-B048-85BDC9FD1C3A}</a:tableStyleId>
              </a:tblPr>
              <a:tblGrid>
                <a:gridCol w="1745293">
                  <a:extLst>
                    <a:ext uri="{9D8B030D-6E8A-4147-A177-3AD203B41FA5}">
                      <a16:colId xmlns="" xmlns:a16="http://schemas.microsoft.com/office/drawing/2014/main" val="20000"/>
                    </a:ext>
                  </a:extLst>
                </a:gridCol>
                <a:gridCol w="1653436">
                  <a:extLst>
                    <a:ext uri="{9D8B030D-6E8A-4147-A177-3AD203B41FA5}">
                      <a16:colId xmlns="" xmlns:a16="http://schemas.microsoft.com/office/drawing/2014/main" val="20001"/>
                    </a:ext>
                  </a:extLst>
                </a:gridCol>
                <a:gridCol w="1102290">
                  <a:extLst>
                    <a:ext uri="{9D8B030D-6E8A-4147-A177-3AD203B41FA5}">
                      <a16:colId xmlns="" xmlns:a16="http://schemas.microsoft.com/office/drawing/2014/main" val="20002"/>
                    </a:ext>
                  </a:extLst>
                </a:gridCol>
                <a:gridCol w="1102290">
                  <a:extLst>
                    <a:ext uri="{9D8B030D-6E8A-4147-A177-3AD203B41FA5}">
                      <a16:colId xmlns="" xmlns:a16="http://schemas.microsoft.com/office/drawing/2014/main" val="20003"/>
                    </a:ext>
                  </a:extLst>
                </a:gridCol>
                <a:gridCol w="1102290">
                  <a:extLst>
                    <a:ext uri="{9D8B030D-6E8A-4147-A177-3AD203B41FA5}">
                      <a16:colId xmlns="" xmlns:a16="http://schemas.microsoft.com/office/drawing/2014/main" val="20004"/>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STRUCTURAL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 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45720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Elevation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 a professional engineer to evaluate elevating your structure so that the top of the lowest floor is at or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above the BFE.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7200">
                <a:tc>
                  <a:txBody>
                    <a:bodyPr/>
                    <a:lstStyle/>
                    <a:p>
                      <a:pPr marL="0" indent="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Wet Floodproofing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Consult a professional engineer to evaluate options for wet floodproofing the structure.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0" indent="0" algn="l" defTabSz="457200" rtl="0" eaLnBrk="1" latinLnBrk="0" hangingPunct="1">
                        <a:tabLst/>
                      </a:pPr>
                      <a:r>
                        <a:rPr lang="en-US" sz="1000" b="0" kern="1200" dirty="0" smtClean="0">
                          <a:solidFill>
                            <a:schemeClr val="tx1"/>
                          </a:solidFill>
                          <a:latin typeface="Arial" panose="020B0604020202020204" pitchFamily="34" charset="0"/>
                          <a:ea typeface="+mn-ea"/>
                          <a:cs typeface="Arial" panose="020B0604020202020204" pitchFamily="34" charset="0"/>
                        </a:rPr>
                        <a:t>Dry Floodproofing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smtClean="0">
                          <a:solidFill>
                            <a:schemeClr val="tx1"/>
                          </a:solidFill>
                          <a:latin typeface="Arial" panose="020B0604020202020204" pitchFamily="34" charset="0"/>
                          <a:ea typeface="+mn-ea"/>
                          <a:cs typeface="Arial" panose="020B0604020202020204" pitchFamily="34" charset="0"/>
                        </a:rPr>
                        <a:t>Consult a professional engineer to evaluate options for dry floodproofing the structure.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bl>
          </a:graphicData>
        </a:graphic>
      </p:graphicFrame>
      <p:sp>
        <p:nvSpPr>
          <p:cNvPr id="8" name="Title 1"/>
          <p:cNvSpPr txBox="1">
            <a:spLocks/>
          </p:cNvSpPr>
          <p:nvPr/>
        </p:nvSpPr>
        <p:spPr>
          <a:xfrm>
            <a:off x="533400" y="1655064"/>
            <a:ext cx="6705600" cy="118494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Assessing structural and complex nonstructural risk requires the services of a structural engineer or other design professional to accurately evaluate and design reasonable mitigation measures. Below is a list of potential mitigation solutions; however, the list is not all-inclusive. For additional guidance on structural risks, please see the </a:t>
            </a:r>
            <a:r>
              <a:rPr lang="en-US" sz="1100" i="1" dirty="0">
                <a:solidFill>
                  <a:schemeClr val="tx1"/>
                </a:solidFill>
              </a:rPr>
              <a:t>Quick Reference Guide</a:t>
            </a:r>
            <a:r>
              <a:rPr lang="en-US" sz="1100" dirty="0">
                <a:solidFill>
                  <a:schemeClr val="tx1"/>
                </a:solidFill>
              </a:rPr>
              <a:t>: </a:t>
            </a:r>
            <a:r>
              <a:rPr lang="en-US" sz="1100" dirty="0">
                <a:solidFill>
                  <a:srgbClr val="4C4469"/>
                </a:solidFill>
              </a:rPr>
              <a:t>STRUCTURE</a:t>
            </a:r>
            <a:r>
              <a:rPr lang="en-US" sz="1100" dirty="0">
                <a:solidFill>
                  <a:schemeClr val="tx1"/>
                </a:solidFill>
              </a:rPr>
              <a:t> in this program. </a:t>
            </a:r>
            <a:endParaRPr lang="en-US" sz="1100" dirty="0" smtClean="0">
              <a:solidFill>
                <a:schemeClr val="tx1"/>
              </a:solidFill>
            </a:endParaRPr>
          </a:p>
          <a:p>
            <a:pPr>
              <a:spcBef>
                <a:spcPts val="0"/>
              </a:spcBef>
              <a:spcAft>
                <a:spcPts val="600"/>
              </a:spcAft>
            </a:pPr>
            <a:r>
              <a:rPr lang="en-US" sz="1100" dirty="0" smtClean="0">
                <a:solidFill>
                  <a:schemeClr val="tx1"/>
                </a:solidFill>
              </a:rPr>
              <a:t>By </a:t>
            </a:r>
            <a:r>
              <a:rPr lang="en-US" sz="1100" dirty="0">
                <a:solidFill>
                  <a:schemeClr val="tx1"/>
                </a:solidFill>
              </a:rPr>
              <a:t>performing a minimum of one retrofit item on this list, businesses and organizations will be eligible for recognition as a Ready Business – </a:t>
            </a:r>
            <a:r>
              <a:rPr lang="en-US" sz="1100" dirty="0">
                <a:solidFill>
                  <a:srgbClr val="4C4469"/>
                </a:solidFill>
              </a:rPr>
              <a:t>STRUCTURE</a:t>
            </a:r>
            <a:r>
              <a:rPr lang="en-US" sz="1100" dirty="0">
                <a:solidFill>
                  <a:schemeClr val="tx1"/>
                </a:solidFill>
              </a:rPr>
              <a:t>.</a:t>
            </a:r>
          </a:p>
        </p:txBody>
      </p:sp>
    </p:spTree>
    <p:extLst>
      <p:ext uri="{BB962C8B-B14F-4D97-AF65-F5344CB8AC3E}">
        <p14:creationId xmlns:p14="http://schemas.microsoft.com/office/powerpoint/2010/main" val="14984797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Develop A Plan: SERVICE</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23</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216028992"/>
              </p:ext>
            </p:extLst>
          </p:nvPr>
        </p:nvGraphicFramePr>
        <p:xfrm>
          <a:off x="533400" y="3005203"/>
          <a:ext cx="6675120" cy="1737360"/>
        </p:xfrm>
        <a:graphic>
          <a:graphicData uri="http://schemas.openxmlformats.org/drawingml/2006/table">
            <a:tbl>
              <a:tblPr>
                <a:tableStyleId>{5C22544A-7EE6-4342-B048-85BDC9FD1C3A}</a:tableStyleId>
              </a:tblPr>
              <a:tblGrid>
                <a:gridCol w="2103120">
                  <a:extLst>
                    <a:ext uri="{9D8B030D-6E8A-4147-A177-3AD203B41FA5}">
                      <a16:colId xmlns="" xmlns:a16="http://schemas.microsoft.com/office/drawing/2014/main" val="20000"/>
                    </a:ext>
                  </a:extLst>
                </a:gridCol>
                <a:gridCol w="2011680">
                  <a:extLst>
                    <a:ext uri="{9D8B030D-6E8A-4147-A177-3AD203B41FA5}">
                      <a16:colId xmlns="" xmlns:a16="http://schemas.microsoft.com/office/drawing/2014/main" val="20001"/>
                    </a:ext>
                  </a:extLst>
                </a:gridCol>
                <a:gridCol w="1280160">
                  <a:extLst>
                    <a:ext uri="{9D8B030D-6E8A-4147-A177-3AD203B41FA5}">
                      <a16:colId xmlns="" xmlns:a16="http://schemas.microsoft.com/office/drawing/2014/main" val="20002"/>
                    </a:ext>
                  </a:extLst>
                </a:gridCol>
                <a:gridCol w="1280160">
                  <a:extLst>
                    <a:ext uri="{9D8B030D-6E8A-4147-A177-3AD203B41FA5}">
                      <a16:colId xmlns="" xmlns:a16="http://schemas.microsoft.com/office/drawing/2014/main" val="20003"/>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
                      </a:r>
                      <a:br>
                        <a:rPr lang="en-US" sz="1000" b="1" i="0" dirty="0" smtClean="0">
                          <a:solidFill>
                            <a:schemeClr val="bg1"/>
                          </a:solidFill>
                          <a:latin typeface="Arial" panose="020B0604020202020204" pitchFamily="34" charset="0"/>
                          <a:ea typeface="Arial" charset="0"/>
                          <a:cs typeface="Arial" panose="020B0604020202020204" pitchFamily="34" charset="0"/>
                        </a:rPr>
                      </a:br>
                      <a:r>
                        <a:rPr lang="en-US" sz="1000" b="1" i="0" dirty="0" smtClean="0">
                          <a:solidFill>
                            <a:schemeClr val="bg1"/>
                          </a:solidFill>
                          <a:latin typeface="Arial" panose="020B0604020202020204" pitchFamily="34" charset="0"/>
                          <a:ea typeface="Arial" charset="0"/>
                          <a:cs typeface="Arial" panose="020B0604020202020204" pitchFamily="34" charset="0"/>
                        </a:rPr>
                        <a:t>SERVICE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BUDGET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COMPLETION DATE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Contact your Local Emergency</a:t>
                      </a:r>
                      <a:r>
                        <a:rPr lang="en-US" sz="1000" b="0" baseline="0" dirty="0" smtClean="0">
                          <a:solidFill>
                            <a:schemeClr val="tx1"/>
                          </a:solidFill>
                          <a:latin typeface="Arial" panose="020B0604020202020204" pitchFamily="34" charset="0"/>
                          <a:cs typeface="Arial" panose="020B0604020202020204" pitchFamily="34" charset="0"/>
                        </a:rPr>
                        <a:t> Management Office</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0" indent="0"/>
                      <a:r>
                        <a:rPr lang="en-US" sz="1000" b="0" dirty="0" smtClean="0">
                          <a:solidFill>
                            <a:schemeClr val="tx1"/>
                          </a:solidFill>
                          <a:latin typeface="Arial" panose="020B0604020202020204" pitchFamily="34" charset="0"/>
                          <a:cs typeface="Arial" panose="020B0604020202020204" pitchFamily="34" charset="0"/>
                        </a:rPr>
                        <a:t>Identify</a:t>
                      </a:r>
                      <a:r>
                        <a:rPr lang="en-US" sz="1000" b="0" baseline="0" dirty="0" smtClean="0">
                          <a:solidFill>
                            <a:schemeClr val="tx1"/>
                          </a:solidFill>
                          <a:latin typeface="Arial" panose="020B0604020202020204" pitchFamily="34" charset="0"/>
                          <a:cs typeface="Arial" panose="020B0604020202020204" pitchFamily="34" charset="0"/>
                        </a:rPr>
                        <a:t> Ways to Engage and Participate in Your Community</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650252341"/>
              </p:ext>
            </p:extLst>
          </p:nvPr>
        </p:nvGraphicFramePr>
        <p:xfrm>
          <a:off x="533400" y="4964631"/>
          <a:ext cx="6675120" cy="3596640"/>
        </p:xfrm>
        <a:graphic>
          <a:graphicData uri="http://schemas.openxmlformats.org/drawingml/2006/table">
            <a:tbl>
              <a:tblPr>
                <a:tableStyleId>{5C22544A-7EE6-4342-B048-85BDC9FD1C3A}</a:tableStyleId>
              </a:tblPr>
              <a:tblGrid>
                <a:gridCol w="1668780">
                  <a:extLst>
                    <a:ext uri="{9D8B030D-6E8A-4147-A177-3AD203B41FA5}">
                      <a16:colId xmlns="" xmlns:a16="http://schemas.microsoft.com/office/drawing/2014/main" val="20000"/>
                    </a:ext>
                  </a:extLst>
                </a:gridCol>
                <a:gridCol w="1668780">
                  <a:extLst>
                    <a:ext uri="{9D8B030D-6E8A-4147-A177-3AD203B41FA5}">
                      <a16:colId xmlns="" xmlns:a16="http://schemas.microsoft.com/office/drawing/2014/main" val="20001"/>
                    </a:ext>
                  </a:extLst>
                </a:gridCol>
                <a:gridCol w="1668780">
                  <a:extLst>
                    <a:ext uri="{9D8B030D-6E8A-4147-A177-3AD203B41FA5}">
                      <a16:colId xmlns="" xmlns:a16="http://schemas.microsoft.com/office/drawing/2014/main" val="20002"/>
                    </a:ext>
                  </a:extLst>
                </a:gridCol>
                <a:gridCol w="1668780">
                  <a:extLst>
                    <a:ext uri="{9D8B030D-6E8A-4147-A177-3AD203B41FA5}">
                      <a16:colId xmlns="" xmlns:a16="http://schemas.microsoft.com/office/drawing/2014/main" val="20003"/>
                    </a:ext>
                  </a:extLst>
                </a:gridCol>
              </a:tblGrid>
              <a:tr h="914400">
                <a:tc>
                  <a:txBody>
                    <a:bodyPr/>
                    <a:lstStyle/>
                    <a:p>
                      <a:endParaRPr lang="en-US" sz="1000" b="1" dirty="0">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F2958"/>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kern="1200" dirty="0" smtClean="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F2958"/>
                    </a:solidFill>
                  </a:tcPr>
                </a:tc>
                <a:tc>
                  <a:txBody>
                    <a:bodyPr/>
                    <a:lstStyle/>
                    <a:p>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F2958"/>
                    </a:solidFill>
                  </a:tcPr>
                </a:tc>
                <a:tc>
                  <a:txBody>
                    <a:bodyPr/>
                    <a:lstStyle/>
                    <a:p>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F2958"/>
                    </a:solidFill>
                  </a:tcPr>
                </a:tc>
                <a:extLst>
                  <a:ext uri="{0D108BD9-81ED-4DB2-BD59-A6C34878D82A}">
                    <a16:rowId xmlns="" xmlns:a16="http://schemas.microsoft.com/office/drawing/2014/main" val="10000"/>
                  </a:ext>
                </a:extLst>
              </a:tr>
              <a:tr h="640080">
                <a:tc>
                  <a:txBody>
                    <a:bodyPr/>
                    <a:lstStyle/>
                    <a:p>
                      <a:pPr marL="0" indent="0" algn="ctr"/>
                      <a:r>
                        <a:rPr lang="en-US" sz="1000" b="0" dirty="0" smtClean="0">
                          <a:solidFill>
                            <a:schemeClr val="tx1"/>
                          </a:solidFill>
                          <a:latin typeface="Arial" panose="020B0604020202020204" pitchFamily="34" charset="0"/>
                          <a:cs typeface="Arial" panose="020B0604020202020204" pitchFamily="34" charset="0"/>
                        </a:rPr>
                        <a:t>If your organization is open after the disaster, you could become a distributor or storage warehouse for Disaster Relief Kits. Providing a place for the supplies to be stored locally allows volunteer organizations to readily distribute them throughout affected areas.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Does your organization have electricity after the disaster? If so, you may want to become a volunteer charging station. Provide a safe, secure place for emergency responders, volunteers, and community members to charge their cell phones or battery powered tools.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US" sz="1000" b="0" dirty="0" smtClean="0">
                          <a:solidFill>
                            <a:schemeClr val="tx1"/>
                          </a:solidFill>
                          <a:latin typeface="Arial" panose="020B0604020202020204" pitchFamily="34" charset="0"/>
                          <a:cs typeface="Arial" panose="020B0604020202020204" pitchFamily="34" charset="0"/>
                        </a:rPr>
                        <a:t>Does your organization</a:t>
                      </a:r>
                      <a:r>
                        <a:rPr lang="en-US" sz="1000" b="0" baseline="0" dirty="0" smtClean="0">
                          <a:solidFill>
                            <a:schemeClr val="tx1"/>
                          </a:solidFill>
                          <a:latin typeface="Arial" panose="020B0604020202020204" pitchFamily="34" charset="0"/>
                          <a:cs typeface="Arial" panose="020B0604020202020204" pitchFamily="34" charset="0"/>
                        </a:rPr>
                        <a:t> have the capability to prepare or serve meals? Providing a sanitary kitchen for emergency responders, volunteers, </a:t>
                      </a:r>
                      <a:br>
                        <a:rPr lang="en-US" sz="1000" b="0" baseline="0" dirty="0" smtClean="0">
                          <a:solidFill>
                            <a:schemeClr val="tx1"/>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or community members </a:t>
                      </a:r>
                      <a:br>
                        <a:rPr lang="en-US" sz="1000" b="0" baseline="0" dirty="0" smtClean="0">
                          <a:solidFill>
                            <a:schemeClr val="tx1"/>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to prepare or receive meals following a disaster is essential for rebuilding the community.</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US" sz="1000" b="0" dirty="0" smtClean="0">
                          <a:solidFill>
                            <a:schemeClr val="tx1"/>
                          </a:solidFill>
                          <a:latin typeface="Arial" panose="020B0604020202020204" pitchFamily="34" charset="0"/>
                          <a:cs typeface="Arial" panose="020B0604020202020204" pitchFamily="34" charset="0"/>
                        </a:rPr>
                        <a:t>Not sure how your organization can directly contribute after the disaster? Volunteer. Contact your Local Emergency Manager and determine where the volunteer opportunities exist in the community. You could prepare meals, sort debris, or even work at a local office of a volunteer organization. For additional ideas, visit National Voluntary Organizations Active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in Disaster.</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bl>
          </a:graphicData>
        </a:graphic>
      </p:graphicFrame>
      <p:sp>
        <p:nvSpPr>
          <p:cNvPr id="11" name="Title 1"/>
          <p:cNvSpPr txBox="1">
            <a:spLocks/>
          </p:cNvSpPr>
          <p:nvPr/>
        </p:nvSpPr>
        <p:spPr>
          <a:xfrm>
            <a:off x="533400" y="1655064"/>
            <a:ext cx="6705600" cy="118494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Can your organization provide community service to others following a disaster? Identify and build local relationships to create a </a:t>
            </a:r>
            <a:r>
              <a:rPr lang="en-US" sz="1100" dirty="0">
                <a:solidFill>
                  <a:srgbClr val="4C4469"/>
                </a:solidFill>
              </a:rPr>
              <a:t>SERVICE</a:t>
            </a:r>
            <a:r>
              <a:rPr lang="en-US" sz="1100" dirty="0">
                <a:solidFill>
                  <a:schemeClr val="tx1"/>
                </a:solidFill>
              </a:rPr>
              <a:t> component in your Business Continuity Plan. For additional guidance on the </a:t>
            </a:r>
            <a:r>
              <a:rPr lang="en-US" sz="1100" dirty="0">
                <a:solidFill>
                  <a:srgbClr val="4C4469"/>
                </a:solidFill>
              </a:rPr>
              <a:t>SERVICE</a:t>
            </a:r>
            <a:r>
              <a:rPr lang="en-US" sz="1100" dirty="0">
                <a:solidFill>
                  <a:schemeClr val="tx1"/>
                </a:solidFill>
              </a:rPr>
              <a:t> component, please see the </a:t>
            </a:r>
            <a:r>
              <a:rPr lang="en-US" sz="1100" i="1" dirty="0">
                <a:solidFill>
                  <a:schemeClr val="tx1"/>
                </a:solidFill>
              </a:rPr>
              <a:t>Quick Reference Guide</a:t>
            </a:r>
            <a:r>
              <a:rPr lang="en-US" sz="1100" dirty="0">
                <a:solidFill>
                  <a:schemeClr val="tx1"/>
                </a:solidFill>
              </a:rPr>
              <a:t>: </a:t>
            </a:r>
            <a:r>
              <a:rPr lang="en-US" sz="1100" dirty="0">
                <a:solidFill>
                  <a:srgbClr val="4C4469"/>
                </a:solidFill>
              </a:rPr>
              <a:t>SERVICE</a:t>
            </a:r>
            <a:r>
              <a:rPr lang="en-US" sz="1100" dirty="0">
                <a:solidFill>
                  <a:schemeClr val="tx1"/>
                </a:solidFill>
              </a:rPr>
              <a:t> in this program.</a:t>
            </a:r>
          </a:p>
          <a:p>
            <a:pPr>
              <a:spcBef>
                <a:spcPts val="0"/>
              </a:spcBef>
              <a:spcAft>
                <a:spcPts val="600"/>
              </a:spcAft>
            </a:pPr>
            <a:r>
              <a:rPr lang="en-US" sz="1100" dirty="0">
                <a:solidFill>
                  <a:schemeClr val="tx1"/>
                </a:solidFill>
              </a:rPr>
              <a:t>By performing all applicable preparedness activities in </a:t>
            </a:r>
            <a:r>
              <a:rPr lang="en-US" sz="1100" dirty="0">
                <a:solidFill>
                  <a:srgbClr val="4C4469"/>
                </a:solidFill>
              </a:rPr>
              <a:t>STAFF</a:t>
            </a:r>
            <a:r>
              <a:rPr lang="en-US" sz="1100" dirty="0">
                <a:solidFill>
                  <a:schemeClr val="tx1"/>
                </a:solidFill>
              </a:rPr>
              <a:t> and mitigation actions in </a:t>
            </a:r>
            <a:r>
              <a:rPr lang="en-US" sz="1100" dirty="0">
                <a:solidFill>
                  <a:srgbClr val="4C4469"/>
                </a:solidFill>
              </a:rPr>
              <a:t>SURROUNDINGS</a:t>
            </a:r>
            <a:r>
              <a:rPr lang="en-US" sz="1100" dirty="0">
                <a:solidFill>
                  <a:schemeClr val="tx1"/>
                </a:solidFill>
              </a:rPr>
              <a:t>, </a:t>
            </a:r>
            <a:r>
              <a:rPr lang="en-US" sz="1100" dirty="0">
                <a:solidFill>
                  <a:srgbClr val="4C4469"/>
                </a:solidFill>
              </a:rPr>
              <a:t>SPACE</a:t>
            </a:r>
            <a:r>
              <a:rPr lang="en-US" sz="1100" dirty="0">
                <a:solidFill>
                  <a:schemeClr val="tx1"/>
                </a:solidFill>
              </a:rPr>
              <a:t>, </a:t>
            </a:r>
            <a:r>
              <a:rPr lang="en-US" sz="1100" dirty="0">
                <a:solidFill>
                  <a:srgbClr val="4C4469"/>
                </a:solidFill>
              </a:rPr>
              <a:t>SYSTEMS</a:t>
            </a:r>
            <a:r>
              <a:rPr lang="en-US" sz="1100" dirty="0">
                <a:solidFill>
                  <a:schemeClr val="tx1"/>
                </a:solidFill>
              </a:rPr>
              <a:t>, and </a:t>
            </a:r>
            <a:r>
              <a:rPr lang="en-US" sz="1100" dirty="0">
                <a:solidFill>
                  <a:srgbClr val="4C4469"/>
                </a:solidFill>
              </a:rPr>
              <a:t>STRUCTURE</a:t>
            </a:r>
            <a:r>
              <a:rPr lang="en-US" sz="1100" dirty="0">
                <a:solidFill>
                  <a:schemeClr val="tx1"/>
                </a:solidFill>
              </a:rPr>
              <a:t>, businesses and organizations will be eligible for recognition as a Ready Business – </a:t>
            </a:r>
            <a:r>
              <a:rPr lang="en-US" sz="1100" dirty="0">
                <a:solidFill>
                  <a:srgbClr val="4C4469"/>
                </a:solidFill>
              </a:rPr>
              <a:t>SERVICE</a:t>
            </a:r>
            <a:r>
              <a:rPr lang="en-US" sz="1100" dirty="0">
                <a:solidFill>
                  <a:schemeClr val="tx1"/>
                </a:solidFill>
              </a:rPr>
              <a:t>.</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75082" t="50126" r="13807" b="42550"/>
          <a:stretch/>
        </p:blipFill>
        <p:spPr>
          <a:xfrm>
            <a:off x="5943600" y="5051867"/>
            <a:ext cx="863600" cy="736600"/>
          </a:xfrm>
          <a:prstGeom prst="rect">
            <a:avLst/>
          </a:prstGeom>
        </p:spPr>
      </p:pic>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l="51962" t="50126" r="31535" b="42550"/>
          <a:stretch/>
        </p:blipFill>
        <p:spPr>
          <a:xfrm>
            <a:off x="4057650" y="5051867"/>
            <a:ext cx="1282700" cy="736600"/>
          </a:xfrm>
          <a:prstGeom prst="rect">
            <a:avLst/>
          </a:prstGeom>
        </p:spPr>
      </p:pic>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31374" t="50126" r="52123" b="42550"/>
          <a:stretch/>
        </p:blipFill>
        <p:spPr>
          <a:xfrm>
            <a:off x="2387600" y="5051867"/>
            <a:ext cx="1282700" cy="736600"/>
          </a:xfrm>
          <a:prstGeom prst="rect">
            <a:avLst/>
          </a:prstGeom>
        </p:spPr>
      </p:pic>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l="14136" t="50126" r="76060" b="42550"/>
          <a:stretch/>
        </p:blipFill>
        <p:spPr>
          <a:xfrm>
            <a:off x="977900" y="5051867"/>
            <a:ext cx="762000" cy="736600"/>
          </a:xfrm>
          <a:prstGeom prst="rect">
            <a:avLst/>
          </a:prstGeom>
        </p:spPr>
      </p:pic>
    </p:spTree>
    <p:extLst>
      <p:ext uri="{BB962C8B-B14F-4D97-AF65-F5344CB8AC3E}">
        <p14:creationId xmlns:p14="http://schemas.microsoft.com/office/powerpoint/2010/main" val="32640789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a:t>
            </a:r>
            <a:r>
              <a:rPr lang="en-US" dirty="0" smtClean="0"/>
              <a:t>STAFF</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24</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087608211"/>
              </p:ext>
            </p:extLst>
          </p:nvPr>
        </p:nvGraphicFramePr>
        <p:xfrm>
          <a:off x="533400" y="1664348"/>
          <a:ext cx="6675120" cy="4632960"/>
        </p:xfrm>
        <a:graphic>
          <a:graphicData uri="http://schemas.openxmlformats.org/drawingml/2006/table">
            <a:tbl>
              <a:tblPr>
                <a:tableStyleId>{5C22544A-7EE6-4342-B048-85BDC9FD1C3A}</a:tableStyleId>
              </a:tblPr>
              <a:tblGrid>
                <a:gridCol w="2225040">
                  <a:extLst>
                    <a:ext uri="{9D8B030D-6E8A-4147-A177-3AD203B41FA5}">
                      <a16:colId xmlns="" xmlns:a16="http://schemas.microsoft.com/office/drawing/2014/main" val="20000"/>
                    </a:ext>
                  </a:extLst>
                </a:gridCol>
                <a:gridCol w="2225040">
                  <a:extLst>
                    <a:ext uri="{9D8B030D-6E8A-4147-A177-3AD203B41FA5}">
                      <a16:colId xmlns="" xmlns:a16="http://schemas.microsoft.com/office/drawing/2014/main" val="20001"/>
                    </a:ext>
                  </a:extLst>
                </a:gridCol>
                <a:gridCol w="222504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PREPAREDNESS SOLUTIONS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PREPAREDNESS RESOURCES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rowSpan="4">
                  <a:txBody>
                    <a:bodyPr/>
                    <a:lstStyle/>
                    <a:p>
                      <a:pPr marL="0" indent="0">
                        <a:spcAft>
                          <a:spcPts val="600"/>
                        </a:spcAft>
                      </a:pPr>
                      <a:r>
                        <a:rPr lang="en-US" sz="1400" b="1" dirty="0" smtClean="0">
                          <a:solidFill>
                            <a:srgbClr val="4C4469"/>
                          </a:solidFill>
                          <a:latin typeface="Arial" panose="020B0604020202020204" pitchFamily="34" charset="0"/>
                          <a:cs typeface="Arial" panose="020B0604020202020204" pitchFamily="34" charset="0"/>
                        </a:rPr>
                        <a:t>STEP</a:t>
                      </a:r>
                      <a:r>
                        <a:rPr lang="en-US" sz="1400" b="1" baseline="0" dirty="0" smtClean="0">
                          <a:solidFill>
                            <a:srgbClr val="4C4469"/>
                          </a:solidFill>
                          <a:latin typeface="Arial" panose="020B0604020202020204" pitchFamily="34" charset="0"/>
                          <a:cs typeface="Arial" panose="020B0604020202020204" pitchFamily="34" charset="0"/>
                        </a:rPr>
                        <a:t> 1:</a:t>
                      </a:r>
                    </a:p>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Develop Business Continuity and Crisis Communications Plans</a:t>
                      </a: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Create a Business Continuity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Plan that includes strategies for storing critical business documents and data.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r>
                        <a:rPr lang="en-US" sz="1000" b="0" dirty="0" smtClean="0">
                          <a:solidFill>
                            <a:schemeClr val="tx1"/>
                          </a:solidFill>
                          <a:latin typeface="Arial" panose="020B0604020202020204" pitchFamily="34" charset="0"/>
                          <a:cs typeface="Arial" panose="020B0604020202020204" pitchFamily="34" charset="0"/>
                        </a:rPr>
                        <a:t>Business</a:t>
                      </a:r>
                      <a:r>
                        <a:rPr lang="en-US" sz="1000" b="0" baseline="0" dirty="0" smtClean="0">
                          <a:solidFill>
                            <a:schemeClr val="tx1"/>
                          </a:solidFill>
                          <a:latin typeface="Arial" panose="020B0604020202020204" pitchFamily="34" charset="0"/>
                          <a:cs typeface="Arial" panose="020B0604020202020204" pitchFamily="34" charset="0"/>
                        </a:rPr>
                        <a:t> Continuity Plan</a:t>
                      </a:r>
                      <a:endParaRPr lang="en-US" sz="1000" b="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vMerge="1">
                  <a:txBody>
                    <a:bodyPr/>
                    <a:lstStyle/>
                    <a:p>
                      <a:pPr marL="0" indent="0"/>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Consult</a:t>
                      </a:r>
                      <a:r>
                        <a:rPr lang="en-US" sz="1000" b="0" baseline="0" dirty="0" smtClean="0">
                          <a:solidFill>
                            <a:schemeClr val="tx1"/>
                          </a:solidFill>
                          <a:latin typeface="Arial" panose="020B0604020202020204" pitchFamily="34" charset="0"/>
                          <a:cs typeface="Arial" panose="020B0604020202020204" pitchFamily="34" charset="0"/>
                        </a:rPr>
                        <a:t> the Disaster Resistant Business Toolkit.</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r>
                        <a:rPr lang="en-US" sz="1000" b="0" dirty="0" smtClean="0">
                          <a:solidFill>
                            <a:schemeClr val="tx1"/>
                          </a:solidFill>
                          <a:latin typeface="Arial" panose="020B0604020202020204" pitchFamily="34" charset="0"/>
                          <a:cs typeface="Arial" panose="020B0604020202020204" pitchFamily="34" charset="0"/>
                        </a:rPr>
                        <a:t>Disaster Resistant Business (DRB) Toolkit</a:t>
                      </a:r>
                      <a:endParaRPr lang="en-US" sz="1000" b="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640080">
                <a:tc vMerge="1">
                  <a:txBody>
                    <a:bodyPr/>
                    <a:lstStyle/>
                    <a:p>
                      <a:pPr marL="0" indent="0"/>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Assign a Business Continuity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Team Leader responsible for implementing the Business Continuity Plan to bring your organization back to business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after an event. </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Business Continuity Plan</a:t>
                      </a:r>
                      <a:endParaRPr lang="en-US" sz="1000" b="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640080">
                <a:tc vMerge="1">
                  <a:txBody>
                    <a:bodyPr/>
                    <a:lstStyle/>
                    <a:p>
                      <a:pPr marL="0" indent="0"/>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smtClean="0">
                          <a:solidFill>
                            <a:schemeClr val="tx1"/>
                          </a:solidFill>
                          <a:latin typeface="Arial" panose="020B0604020202020204" pitchFamily="34" charset="0"/>
                          <a:cs typeface="Arial" panose="020B0604020202020204" pitchFamily="34" charset="0"/>
                        </a:rPr>
                        <a:t>Create a Crisis Communications Plan that includes internal and external communication protocols for before, during, and after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 disaster.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r>
                        <a:rPr lang="en-US" sz="1000" b="0" dirty="0" smtClean="0">
                          <a:solidFill>
                            <a:schemeClr val="tx1"/>
                          </a:solidFill>
                          <a:latin typeface="Arial" panose="020B0604020202020204" pitchFamily="34" charset="0"/>
                          <a:cs typeface="Arial" panose="020B0604020202020204" pitchFamily="34" charset="0"/>
                        </a:rPr>
                        <a:t>Crisis</a:t>
                      </a:r>
                      <a:r>
                        <a:rPr lang="en-US" sz="1000" b="0" baseline="0" dirty="0" smtClean="0">
                          <a:solidFill>
                            <a:schemeClr val="tx1"/>
                          </a:solidFill>
                          <a:latin typeface="Arial" panose="020B0604020202020204" pitchFamily="34" charset="0"/>
                          <a:cs typeface="Arial" panose="020B0604020202020204" pitchFamily="34" charset="0"/>
                        </a:rPr>
                        <a:t> Communications</a:t>
                      </a:r>
                      <a:endParaRPr lang="en-US" sz="1000" b="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64398" t="43484" r="13417" b="50802"/>
          <a:stretch/>
        </p:blipFill>
        <p:spPr>
          <a:xfrm>
            <a:off x="4976947" y="4095271"/>
            <a:ext cx="1724299" cy="574766"/>
          </a:xfrm>
          <a:prstGeom prst="rect">
            <a:avLst/>
          </a:prstGeom>
        </p:spPr>
      </p:pic>
      <p:pic>
        <p:nvPicPr>
          <p:cNvPr id="15" name="Picture 14"/>
          <p:cNvPicPr>
            <a:picLocks noChangeAspect="1"/>
          </p:cNvPicPr>
          <p:nvPr/>
        </p:nvPicPr>
        <p:blipFill rotWithShape="1">
          <a:blip r:embed="rId2">
            <a:extLst>
              <a:ext uri="{28A0092B-C50C-407E-A947-70E740481C1C}">
                <a14:useLocalDpi xmlns:a14="http://schemas.microsoft.com/office/drawing/2010/main" val="0"/>
              </a:ext>
            </a:extLst>
          </a:blip>
          <a:srcRect l="64398" t="29318" r="11988" b="64968"/>
          <a:stretch/>
        </p:blipFill>
        <p:spPr>
          <a:xfrm>
            <a:off x="4992187" y="3036240"/>
            <a:ext cx="1835333" cy="574766"/>
          </a:xfrm>
          <a:prstGeom prst="rect">
            <a:avLst/>
          </a:prstGeom>
        </p:spPr>
      </p:pic>
      <p:pic>
        <p:nvPicPr>
          <p:cNvPr id="16" name="Picture 15"/>
          <p:cNvPicPr>
            <a:picLocks noChangeAspect="1"/>
          </p:cNvPicPr>
          <p:nvPr/>
        </p:nvPicPr>
        <p:blipFill rotWithShape="1">
          <a:blip r:embed="rId2">
            <a:extLst>
              <a:ext uri="{28A0092B-C50C-407E-A947-70E740481C1C}">
                <a14:useLocalDpi xmlns:a14="http://schemas.microsoft.com/office/drawing/2010/main" val="0"/>
              </a:ext>
            </a:extLst>
          </a:blip>
          <a:srcRect l="64398" t="57801" r="13417" b="32565"/>
          <a:stretch/>
        </p:blipFill>
        <p:spPr>
          <a:xfrm>
            <a:off x="4976947" y="5073620"/>
            <a:ext cx="1724299" cy="969040"/>
          </a:xfrm>
          <a:prstGeom prst="rect">
            <a:avLst/>
          </a:prstGeom>
        </p:spPr>
      </p:pic>
      <p:pic>
        <p:nvPicPr>
          <p:cNvPr id="17" name="Picture 16"/>
          <p:cNvPicPr>
            <a:picLocks noChangeAspect="1"/>
          </p:cNvPicPr>
          <p:nvPr/>
        </p:nvPicPr>
        <p:blipFill rotWithShape="1">
          <a:blip r:embed="rId2">
            <a:extLst>
              <a:ext uri="{28A0092B-C50C-407E-A947-70E740481C1C}">
                <a14:useLocalDpi xmlns:a14="http://schemas.microsoft.com/office/drawing/2010/main" val="0"/>
              </a:ext>
            </a:extLst>
          </a:blip>
          <a:srcRect l="64398" t="43484" r="13417" b="50802"/>
          <a:stretch/>
        </p:blipFill>
        <p:spPr>
          <a:xfrm>
            <a:off x="4976947" y="2140463"/>
            <a:ext cx="1724299" cy="574766"/>
          </a:xfrm>
          <a:prstGeom prst="rect">
            <a:avLst/>
          </a:prstGeom>
        </p:spPr>
      </p:pic>
    </p:spTree>
    <p:extLst>
      <p:ext uri="{BB962C8B-B14F-4D97-AF65-F5344CB8AC3E}">
        <p14:creationId xmlns:p14="http://schemas.microsoft.com/office/powerpoint/2010/main" val="31290490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a:t>
            </a:r>
            <a:r>
              <a:rPr lang="en-US" dirty="0" smtClean="0"/>
              <a:t>STAFF</a:t>
            </a:r>
            <a:br>
              <a:rPr lang="en-US" dirty="0" smtClean="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242642733"/>
              </p:ext>
            </p:extLst>
          </p:nvPr>
        </p:nvGraphicFramePr>
        <p:xfrm>
          <a:off x="533400" y="1664348"/>
          <a:ext cx="6675120" cy="6393180"/>
        </p:xfrm>
        <a:graphic>
          <a:graphicData uri="http://schemas.openxmlformats.org/drawingml/2006/table">
            <a:tbl>
              <a:tblPr>
                <a:tableStyleId>{5C22544A-7EE6-4342-B048-85BDC9FD1C3A}</a:tableStyleId>
              </a:tblPr>
              <a:tblGrid>
                <a:gridCol w="2225040">
                  <a:extLst>
                    <a:ext uri="{9D8B030D-6E8A-4147-A177-3AD203B41FA5}">
                      <a16:colId xmlns="" xmlns:a16="http://schemas.microsoft.com/office/drawing/2014/main" val="20000"/>
                    </a:ext>
                  </a:extLst>
                </a:gridCol>
                <a:gridCol w="2225040">
                  <a:extLst>
                    <a:ext uri="{9D8B030D-6E8A-4147-A177-3AD203B41FA5}">
                      <a16:colId xmlns="" xmlns:a16="http://schemas.microsoft.com/office/drawing/2014/main" val="20001"/>
                    </a:ext>
                  </a:extLst>
                </a:gridCol>
                <a:gridCol w="222504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PREPAREDNESS SOLUTIONS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PREPAREDNESS RESOURCES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indent="0">
                        <a:spcAft>
                          <a:spcPts val="600"/>
                        </a:spcAft>
                      </a:pPr>
                      <a:r>
                        <a:rPr lang="en-US" sz="1400" b="1" dirty="0" smtClean="0">
                          <a:solidFill>
                            <a:srgbClr val="4C4469"/>
                          </a:solidFill>
                          <a:latin typeface="Arial" panose="020B0604020202020204" pitchFamily="34" charset="0"/>
                          <a:cs typeface="Arial" panose="020B0604020202020204" pitchFamily="34" charset="0"/>
                        </a:rPr>
                        <a:t>STEP</a:t>
                      </a:r>
                      <a:r>
                        <a:rPr lang="en-US" sz="1400" b="1" baseline="0" dirty="0" smtClean="0">
                          <a:solidFill>
                            <a:srgbClr val="4C4469"/>
                          </a:solidFill>
                          <a:latin typeface="Arial" panose="020B0604020202020204" pitchFamily="34" charset="0"/>
                          <a:cs typeface="Arial" panose="020B0604020202020204" pitchFamily="34" charset="0"/>
                        </a:rPr>
                        <a:t> 2:</a:t>
                      </a:r>
                    </a:p>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Conduct an Employee  Awareness Campaign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Conduct an employee awareness campaign to educate staff on the safest response before, during, and after an event.</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The awareness campaign should include educating staff on the safest response before, during, and after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 flood, including definitions of National Weather Service (NWS) terms, e.g., flood watch vs. flood warning. Address shelter locations, emergency communications plans and policies, when to evacuate (when advised), seeking high ground for flash flooding, and avoiding entering flood waters.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The campaign should also provide guidance on critical actions after a flood event.</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Reference </a:t>
                      </a:r>
                      <a:r>
                        <a:rPr lang="en-US" sz="1000" b="0" i="1" dirty="0" smtClean="0">
                          <a:solidFill>
                            <a:schemeClr val="tx1"/>
                          </a:solidFill>
                          <a:latin typeface="Arial" panose="020B0604020202020204" pitchFamily="34" charset="0"/>
                          <a:cs typeface="Arial" panose="020B0604020202020204" pitchFamily="34" charset="0"/>
                        </a:rPr>
                        <a:t>How to Prepare For </a:t>
                      </a:r>
                      <a:br>
                        <a:rPr lang="en-US" sz="1000" b="0" i="1" dirty="0" smtClean="0">
                          <a:solidFill>
                            <a:schemeClr val="tx1"/>
                          </a:solidFill>
                          <a:latin typeface="Arial" panose="020B0604020202020204" pitchFamily="34" charset="0"/>
                          <a:cs typeface="Arial" panose="020B0604020202020204" pitchFamily="34" charset="0"/>
                        </a:rPr>
                      </a:br>
                      <a:r>
                        <a:rPr lang="en-US" sz="1000" b="0" i="1" dirty="0" smtClean="0">
                          <a:solidFill>
                            <a:schemeClr val="tx1"/>
                          </a:solidFill>
                          <a:latin typeface="Arial" panose="020B0604020202020204" pitchFamily="34" charset="0"/>
                          <a:cs typeface="Arial" panose="020B0604020202020204" pitchFamily="34" charset="0"/>
                        </a:rPr>
                        <a:t>A Flood</a:t>
                      </a:r>
                      <a:r>
                        <a:rPr lang="en-US" sz="1000" b="0" dirty="0" smtClean="0">
                          <a:solidFill>
                            <a:schemeClr val="tx1"/>
                          </a:solidFill>
                          <a:latin typeface="Arial" panose="020B0604020202020204" pitchFamily="34" charset="0"/>
                          <a:cs typeface="Arial" panose="020B0604020202020204" pitchFamily="34" charset="0"/>
                        </a:rPr>
                        <a:t> for additional content.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r>
                        <a:rPr lang="en-US" sz="1000" b="0" dirty="0" smtClean="0">
                          <a:solidFill>
                            <a:schemeClr val="tx1"/>
                          </a:solidFill>
                          <a:latin typeface="Arial" panose="020B0604020202020204" pitchFamily="34" charset="0"/>
                          <a:cs typeface="Arial" panose="020B0604020202020204" pitchFamily="34" charset="0"/>
                        </a:rPr>
                        <a:t>FEMA. </a:t>
                      </a:r>
                      <a:r>
                        <a:rPr lang="en-US" sz="1000" b="0" i="1" dirty="0" smtClean="0">
                          <a:solidFill>
                            <a:schemeClr val="tx1"/>
                          </a:solidFill>
                          <a:latin typeface="Arial" panose="020B0604020202020204" pitchFamily="34" charset="0"/>
                          <a:cs typeface="Arial" panose="020B0604020202020204" pitchFamily="34" charset="0"/>
                        </a:rPr>
                        <a:t>How to Prepare For A Flood. </a:t>
                      </a:r>
                      <a:r>
                        <a:rPr lang="en-US" sz="1000" b="0" dirty="0" smtClean="0">
                          <a:solidFill>
                            <a:schemeClr val="tx1"/>
                          </a:solidFill>
                          <a:latin typeface="Arial" panose="020B0604020202020204" pitchFamily="34" charset="0"/>
                          <a:cs typeface="Arial" panose="020B0604020202020204" pitchFamily="34" charset="0"/>
                        </a:rPr>
                        <a:t>America’s PrepareAthon!</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0" indent="0">
                        <a:spcAft>
                          <a:spcPts val="600"/>
                        </a:spcAft>
                      </a:pPr>
                      <a:r>
                        <a:rPr lang="en-US" sz="1400" b="1" dirty="0" smtClean="0">
                          <a:solidFill>
                            <a:srgbClr val="4C4469"/>
                          </a:solidFill>
                          <a:latin typeface="Arial" panose="020B0604020202020204" pitchFamily="34" charset="0"/>
                          <a:cs typeface="Arial" panose="020B0604020202020204" pitchFamily="34" charset="0"/>
                        </a:rPr>
                        <a:t>STEP</a:t>
                      </a:r>
                      <a:r>
                        <a:rPr lang="en-US" sz="1400" b="1" baseline="0" dirty="0" smtClean="0">
                          <a:solidFill>
                            <a:srgbClr val="4C4469"/>
                          </a:solidFill>
                          <a:latin typeface="Arial" panose="020B0604020202020204" pitchFamily="34" charset="0"/>
                          <a:cs typeface="Arial" panose="020B0604020202020204" pitchFamily="34" charset="0"/>
                        </a:rPr>
                        <a:t> 3:</a:t>
                      </a:r>
                    </a:p>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Develop an Employee Training Program</a:t>
                      </a: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r>
                        <a:rPr lang="en-US" sz="1000" b="0" dirty="0" smtClean="0">
                          <a:solidFill>
                            <a:schemeClr val="tx1"/>
                          </a:solidFill>
                          <a:latin typeface="Arial" panose="020B0604020202020204" pitchFamily="34" charset="0"/>
                          <a:cs typeface="Arial" panose="020B0604020202020204" pitchFamily="34" charset="0"/>
                        </a:rPr>
                        <a:t>Develop a training program that provides activities for employee engagement before, during, and after a flood. Your training can be incorporated into established campaigns like </a:t>
                      </a:r>
                      <a:r>
                        <a:rPr lang="en-US" sz="1000" b="0" i="1" dirty="0" smtClean="0">
                          <a:solidFill>
                            <a:schemeClr val="tx1"/>
                          </a:solidFill>
                          <a:latin typeface="Arial" panose="020B0604020202020204" pitchFamily="34" charset="0"/>
                          <a:cs typeface="Arial" panose="020B0604020202020204" pitchFamily="34" charset="0"/>
                        </a:rPr>
                        <a:t>National Preparedness Month </a:t>
                      </a:r>
                      <a:r>
                        <a:rPr lang="en-US" sz="1000" b="0" dirty="0" smtClean="0">
                          <a:solidFill>
                            <a:schemeClr val="tx1"/>
                          </a:solidFill>
                          <a:latin typeface="Arial" panose="020B0604020202020204" pitchFamily="34" charset="0"/>
                          <a:cs typeface="Arial" panose="020B0604020202020204" pitchFamily="34" charset="0"/>
                        </a:rPr>
                        <a:t>and should focus on disaster preparedness and safety. Drills or exercises should be incorporated into the program. Include </a:t>
                      </a:r>
                      <a:r>
                        <a:rPr lang="en-US" sz="1000" b="0" i="1" dirty="0" smtClean="0">
                          <a:solidFill>
                            <a:schemeClr val="tx1"/>
                          </a:solidFill>
                          <a:latin typeface="Arial" panose="020B0604020202020204" pitchFamily="34" charset="0"/>
                          <a:cs typeface="Arial" panose="020B0604020202020204" pitchFamily="34" charset="0"/>
                        </a:rPr>
                        <a:t>Turn Around, Don’t Drown! </a:t>
                      </a:r>
                      <a:r>
                        <a:rPr lang="en-US" sz="1000" b="0" dirty="0" smtClean="0">
                          <a:solidFill>
                            <a:schemeClr val="tx1"/>
                          </a:solidFill>
                          <a:latin typeface="Arial" panose="020B0604020202020204" pitchFamily="34" charset="0"/>
                          <a:cs typeface="Arial" panose="020B0604020202020204" pitchFamily="34" charset="0"/>
                        </a:rPr>
                        <a:t>into your messaging.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dirty="0" smtClean="0">
                          <a:solidFill>
                            <a:schemeClr val="tx1"/>
                          </a:solidFill>
                          <a:latin typeface="Arial" panose="020B0604020202020204" pitchFamily="34" charset="0"/>
                          <a:cs typeface="Arial" panose="020B0604020202020204" pitchFamily="34" charset="0"/>
                        </a:rPr>
                        <a:t>FEMA. </a:t>
                      </a:r>
                      <a:r>
                        <a:rPr lang="en-US" sz="1000" b="0" i="1" u="none" dirty="0" smtClean="0">
                          <a:solidFill>
                            <a:schemeClr val="tx1"/>
                          </a:solidFill>
                          <a:latin typeface="Arial" panose="020B0604020202020204" pitchFamily="34" charset="0"/>
                          <a:cs typeface="Arial" panose="020B0604020202020204" pitchFamily="34" charset="0"/>
                        </a:rPr>
                        <a:t>Prepare Your Organization For A Flood Playbook</a:t>
                      </a:r>
                      <a:r>
                        <a:rPr lang="en-US" sz="1000" b="0" dirty="0" smtClean="0">
                          <a:solidFill>
                            <a:schemeClr val="tx1"/>
                          </a:solidFill>
                          <a:latin typeface="Arial" panose="020B0604020202020204" pitchFamily="34" charset="0"/>
                          <a:cs typeface="Arial" panose="020B0604020202020204" pitchFamily="34" charset="0"/>
                        </a:rPr>
                        <a:t>. America’s PrepareAthon!</a:t>
                      </a:r>
                    </a:p>
                    <a:p>
                      <a:pPr>
                        <a:spcBef>
                          <a:spcPts val="300"/>
                        </a:spcBef>
                        <a:spcAft>
                          <a:spcPts val="300"/>
                        </a:spcAft>
                      </a:pPr>
                      <a:r>
                        <a:rPr lang="en-US" sz="1000" b="0" i="1" dirty="0" smtClean="0">
                          <a:solidFill>
                            <a:schemeClr val="tx1"/>
                          </a:solidFill>
                          <a:latin typeface="Arial" panose="020B0604020202020204" pitchFamily="34" charset="0"/>
                          <a:cs typeface="Arial" panose="020B0604020202020204" pitchFamily="34" charset="0"/>
                        </a:rPr>
                        <a:t>Turn Around And Don’t Drown!</a:t>
                      </a:r>
                      <a:endParaRPr lang="en-US" sz="1000" b="0" i="1"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4706" t="17113" r="18512" b="66309"/>
          <a:stretch/>
        </p:blipFill>
        <p:spPr>
          <a:xfrm>
            <a:off x="5021580" y="2123119"/>
            <a:ext cx="1304365" cy="1667435"/>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64706" t="59235" r="18512" b="24187"/>
          <a:stretch/>
        </p:blipFill>
        <p:spPr>
          <a:xfrm>
            <a:off x="5021580" y="5574979"/>
            <a:ext cx="1304365" cy="1667435"/>
          </a:xfrm>
          <a:prstGeom prst="rect">
            <a:avLst/>
          </a:prstGeom>
        </p:spPr>
      </p:pic>
    </p:spTree>
    <p:extLst>
      <p:ext uri="{BB962C8B-B14F-4D97-AF65-F5344CB8AC3E}">
        <p14:creationId xmlns:p14="http://schemas.microsoft.com/office/powerpoint/2010/main" val="1529957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a:t>
            </a:r>
            <a:r>
              <a:rPr lang="en-US" dirty="0" smtClean="0"/>
              <a:t>STAFF</a:t>
            </a:r>
            <a:br>
              <a:rPr lang="en-US" dirty="0" smtClean="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322226194"/>
              </p:ext>
            </p:extLst>
          </p:nvPr>
        </p:nvGraphicFramePr>
        <p:xfrm>
          <a:off x="533400" y="1664348"/>
          <a:ext cx="6675120" cy="6012180"/>
        </p:xfrm>
        <a:graphic>
          <a:graphicData uri="http://schemas.openxmlformats.org/drawingml/2006/table">
            <a:tbl>
              <a:tblPr>
                <a:tableStyleId>{5C22544A-7EE6-4342-B048-85BDC9FD1C3A}</a:tableStyleId>
              </a:tblPr>
              <a:tblGrid>
                <a:gridCol w="2225040">
                  <a:extLst>
                    <a:ext uri="{9D8B030D-6E8A-4147-A177-3AD203B41FA5}">
                      <a16:colId xmlns="" xmlns:a16="http://schemas.microsoft.com/office/drawing/2014/main" val="20000"/>
                    </a:ext>
                  </a:extLst>
                </a:gridCol>
                <a:gridCol w="2225040">
                  <a:extLst>
                    <a:ext uri="{9D8B030D-6E8A-4147-A177-3AD203B41FA5}">
                      <a16:colId xmlns="" xmlns:a16="http://schemas.microsoft.com/office/drawing/2014/main" val="20001"/>
                    </a:ext>
                  </a:extLst>
                </a:gridCol>
                <a:gridCol w="222504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PREPAREDNESS SOLUTIONS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PREPAREDNESS RESOURCES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indent="0">
                        <a:spcAft>
                          <a:spcPts val="600"/>
                        </a:spcAft>
                      </a:pPr>
                      <a:r>
                        <a:rPr lang="en-US" sz="1400" b="1" dirty="0" smtClean="0">
                          <a:solidFill>
                            <a:srgbClr val="4C4469"/>
                          </a:solidFill>
                          <a:latin typeface="Arial" panose="020B0604020202020204" pitchFamily="34" charset="0"/>
                          <a:cs typeface="Arial" panose="020B0604020202020204" pitchFamily="34" charset="0"/>
                        </a:rPr>
                        <a:t>STEP</a:t>
                      </a:r>
                      <a:r>
                        <a:rPr lang="en-US" sz="1400" b="1" baseline="0" dirty="0" smtClean="0">
                          <a:solidFill>
                            <a:srgbClr val="4C4469"/>
                          </a:solidFill>
                          <a:latin typeface="Arial" panose="020B0604020202020204" pitchFamily="34" charset="0"/>
                          <a:cs typeface="Arial" panose="020B0604020202020204" pitchFamily="34" charset="0"/>
                        </a:rPr>
                        <a:t> 4:</a:t>
                      </a:r>
                    </a:p>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Conduct an Employee Training Session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Hold a preparedness discussion with your staff. Discuss what you have done to prepare for disasters, review your Business Continuity Plan, review your Crisis Communications Plan, and share awareness campaign key messages. Use the </a:t>
                      </a:r>
                      <a:r>
                        <a:rPr lang="en-US" sz="1000" b="0" i="1" dirty="0" smtClean="0">
                          <a:solidFill>
                            <a:schemeClr val="tx1"/>
                          </a:solidFill>
                          <a:latin typeface="Arial" panose="020B0604020202020204" pitchFamily="34" charset="0"/>
                          <a:cs typeface="Arial" panose="020B0604020202020204" pitchFamily="34" charset="0"/>
                        </a:rPr>
                        <a:t>Prepare Your Organization For A Flood </a:t>
                      </a:r>
                      <a:r>
                        <a:rPr lang="en-US" sz="1000" b="0" dirty="0" smtClean="0">
                          <a:solidFill>
                            <a:schemeClr val="tx1"/>
                          </a:solidFill>
                          <a:latin typeface="Arial" panose="020B0604020202020204" pitchFamily="34" charset="0"/>
                          <a:cs typeface="Arial" panose="020B0604020202020204" pitchFamily="34" charset="0"/>
                        </a:rPr>
                        <a:t>Playbook to facilitate this discussion and engage your employees.</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The discussion should:</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kern="1200" dirty="0" smtClean="0">
                          <a:solidFill>
                            <a:schemeClr val="tx1"/>
                          </a:solidFill>
                          <a:latin typeface="Arial" panose="020B0604020202020204" pitchFamily="34" charset="0"/>
                          <a:ea typeface="+mn-ea"/>
                          <a:cs typeface="Arial" panose="020B0604020202020204" pitchFamily="34" charset="0"/>
                        </a:rPr>
                        <a:t>Educate the employees about your business continuity and crisis communications plans;</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kern="1200" dirty="0" smtClean="0">
                          <a:solidFill>
                            <a:schemeClr val="tx1"/>
                          </a:solidFill>
                          <a:latin typeface="Arial" panose="020B0604020202020204" pitchFamily="34" charset="0"/>
                          <a:ea typeface="+mn-ea"/>
                          <a:cs typeface="Arial" panose="020B0604020202020204" pitchFamily="34" charset="0"/>
                        </a:rPr>
                        <a:t>Include basic first aid and CPR training; and, </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Describe evacuation and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shelter plans.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r>
                        <a:rPr lang="en-US" sz="1000" b="0" dirty="0" smtClean="0">
                          <a:solidFill>
                            <a:schemeClr val="tx1"/>
                          </a:solidFill>
                          <a:latin typeface="Arial" panose="020B0604020202020204" pitchFamily="34" charset="0"/>
                          <a:cs typeface="Arial" panose="020B0604020202020204" pitchFamily="34" charset="0"/>
                        </a:rPr>
                        <a:t>FEMA. </a:t>
                      </a:r>
                      <a:r>
                        <a:rPr lang="en-US" sz="1000" b="0" i="1" dirty="0" smtClean="0">
                          <a:solidFill>
                            <a:schemeClr val="tx1"/>
                          </a:solidFill>
                          <a:latin typeface="Arial" panose="020B0604020202020204" pitchFamily="34" charset="0"/>
                          <a:cs typeface="Arial" panose="020B0604020202020204" pitchFamily="34" charset="0"/>
                        </a:rPr>
                        <a:t>How to Prepare For A Flood. </a:t>
                      </a:r>
                      <a:r>
                        <a:rPr lang="en-US" sz="1000" b="0" dirty="0" smtClean="0">
                          <a:solidFill>
                            <a:schemeClr val="tx1"/>
                          </a:solidFill>
                          <a:latin typeface="Arial" panose="020B0604020202020204" pitchFamily="34" charset="0"/>
                          <a:cs typeface="Arial" panose="020B0604020202020204" pitchFamily="34" charset="0"/>
                        </a:rPr>
                        <a:t>America’s PrepareAthon!</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0" indent="0">
                        <a:spcAft>
                          <a:spcPts val="600"/>
                        </a:spcAft>
                      </a:pPr>
                      <a:r>
                        <a:rPr lang="en-US" sz="1400" b="1" dirty="0" smtClean="0">
                          <a:solidFill>
                            <a:srgbClr val="4C4469"/>
                          </a:solidFill>
                          <a:latin typeface="Arial" panose="020B0604020202020204" pitchFamily="34" charset="0"/>
                          <a:cs typeface="Arial" panose="020B0604020202020204" pitchFamily="34" charset="0"/>
                        </a:rPr>
                        <a:t>STEP</a:t>
                      </a:r>
                      <a:r>
                        <a:rPr lang="en-US" sz="1400" b="1" baseline="0" dirty="0" smtClean="0">
                          <a:solidFill>
                            <a:srgbClr val="4C4469"/>
                          </a:solidFill>
                          <a:latin typeface="Arial" panose="020B0604020202020204" pitchFamily="34" charset="0"/>
                          <a:cs typeface="Arial" panose="020B0604020202020204" pitchFamily="34" charset="0"/>
                        </a:rPr>
                        <a:t> 5:</a:t>
                      </a:r>
                    </a:p>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Conduct a Flood Drill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r>
                        <a:rPr lang="en-US" sz="1000" b="0" dirty="0" smtClean="0">
                          <a:solidFill>
                            <a:schemeClr val="tx1"/>
                          </a:solidFill>
                          <a:latin typeface="Arial" panose="020B0604020202020204" pitchFamily="34" charset="0"/>
                          <a:cs typeface="Arial" panose="020B0604020202020204" pitchFamily="34" charset="0"/>
                        </a:rPr>
                        <a:t>Conduct your flood drill, but before you begin, contact your local emergency manager for additional ideas and to offer them a way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to participate.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endParaRPr lang="en-US" sz="1000" b="0"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dirty="0" smtClean="0">
                          <a:solidFill>
                            <a:schemeClr val="tx1"/>
                          </a:solidFill>
                          <a:latin typeface="Arial" panose="020B0604020202020204" pitchFamily="34" charset="0"/>
                          <a:cs typeface="Arial" panose="020B0604020202020204" pitchFamily="34" charset="0"/>
                        </a:rPr>
                        <a:t>FEMA. </a:t>
                      </a:r>
                      <a:r>
                        <a:rPr lang="en-US" sz="1000" b="0" i="1" u="none" dirty="0" smtClean="0">
                          <a:solidFill>
                            <a:schemeClr val="tx1"/>
                          </a:solidFill>
                          <a:latin typeface="Arial" panose="020B0604020202020204" pitchFamily="34" charset="0"/>
                          <a:cs typeface="Arial" panose="020B0604020202020204" pitchFamily="34" charset="0"/>
                        </a:rPr>
                        <a:t>Prepare Your Organization For A Flood Playbook</a:t>
                      </a:r>
                      <a:r>
                        <a:rPr lang="en-US" sz="1000" b="0" dirty="0" smtClean="0">
                          <a:solidFill>
                            <a:schemeClr val="tx1"/>
                          </a:solidFill>
                          <a:latin typeface="Arial" panose="020B0604020202020204" pitchFamily="34" charset="0"/>
                          <a:cs typeface="Arial" panose="020B0604020202020204" pitchFamily="34" charset="0"/>
                        </a:rPr>
                        <a:t>. America’s PrepareAthon!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4706" t="17113" r="18512" b="66309"/>
          <a:stretch/>
        </p:blipFill>
        <p:spPr>
          <a:xfrm>
            <a:off x="5021580" y="2123119"/>
            <a:ext cx="1304365" cy="1667435"/>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64706" t="59235" r="18512" b="24187"/>
          <a:stretch/>
        </p:blipFill>
        <p:spPr>
          <a:xfrm>
            <a:off x="5021580" y="5467201"/>
            <a:ext cx="1304365" cy="1667435"/>
          </a:xfrm>
          <a:prstGeom prst="rect">
            <a:avLst/>
          </a:prstGeom>
        </p:spPr>
      </p:pic>
    </p:spTree>
    <p:extLst>
      <p:ext uri="{BB962C8B-B14F-4D97-AF65-F5344CB8AC3E}">
        <p14:creationId xmlns:p14="http://schemas.microsoft.com/office/powerpoint/2010/main" val="14399599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a:t>
            </a:r>
            <a:r>
              <a:rPr lang="en-US" dirty="0" smtClean="0"/>
              <a:t>STAFF</a:t>
            </a:r>
            <a:br>
              <a:rPr lang="en-US" dirty="0" smtClean="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076626282"/>
              </p:ext>
            </p:extLst>
          </p:nvPr>
        </p:nvGraphicFramePr>
        <p:xfrm>
          <a:off x="533400" y="1664348"/>
          <a:ext cx="6675120" cy="5989320"/>
        </p:xfrm>
        <a:graphic>
          <a:graphicData uri="http://schemas.openxmlformats.org/drawingml/2006/table">
            <a:tbl>
              <a:tblPr>
                <a:tableStyleId>{5C22544A-7EE6-4342-B048-85BDC9FD1C3A}</a:tableStyleId>
              </a:tblPr>
              <a:tblGrid>
                <a:gridCol w="2225040">
                  <a:extLst>
                    <a:ext uri="{9D8B030D-6E8A-4147-A177-3AD203B41FA5}">
                      <a16:colId xmlns="" xmlns:a16="http://schemas.microsoft.com/office/drawing/2014/main" val="20000"/>
                    </a:ext>
                  </a:extLst>
                </a:gridCol>
                <a:gridCol w="2225040">
                  <a:extLst>
                    <a:ext uri="{9D8B030D-6E8A-4147-A177-3AD203B41FA5}">
                      <a16:colId xmlns="" xmlns:a16="http://schemas.microsoft.com/office/drawing/2014/main" val="20001"/>
                    </a:ext>
                  </a:extLst>
                </a:gridCol>
                <a:gridCol w="222504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PREPAREDNESS SOLUTIONS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PREPAREDNESS RESOURCES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indent="0">
                        <a:spcAft>
                          <a:spcPts val="600"/>
                        </a:spcAft>
                      </a:pPr>
                      <a:r>
                        <a:rPr lang="en-US" sz="1400" b="1" dirty="0" smtClean="0">
                          <a:solidFill>
                            <a:srgbClr val="4C4469"/>
                          </a:solidFill>
                          <a:latin typeface="Arial" panose="020B0604020202020204" pitchFamily="34" charset="0"/>
                          <a:cs typeface="Arial" panose="020B0604020202020204" pitchFamily="34" charset="0"/>
                        </a:rPr>
                        <a:t>STEP</a:t>
                      </a:r>
                      <a:r>
                        <a:rPr lang="en-US" sz="1400" b="1" baseline="0" dirty="0" smtClean="0">
                          <a:solidFill>
                            <a:srgbClr val="4C4469"/>
                          </a:solidFill>
                          <a:latin typeface="Arial" panose="020B0604020202020204" pitchFamily="34" charset="0"/>
                          <a:cs typeface="Arial" panose="020B0604020202020204" pitchFamily="34" charset="0"/>
                        </a:rPr>
                        <a:t> 6:</a:t>
                      </a:r>
                    </a:p>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Review Insurance Coverage/ </a:t>
                      </a:r>
                      <a:br>
                        <a:rPr lang="en-US" sz="1000" b="0" baseline="0" dirty="0" smtClean="0">
                          <a:solidFill>
                            <a:schemeClr val="tx1"/>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Create Inventory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Meet with your insurance agent annually to review your insurance, especially property coverage limits, deductibles, and coinsurance requirements. Maintain a current photo or video inventory of your premises, equipment, inventory, supplies, etc.</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i="1" dirty="0" smtClean="0">
                        <a:solidFill>
                          <a:schemeClr val="tx1"/>
                        </a:solidFill>
                        <a:latin typeface="Arial" panose="020B0604020202020204" pitchFamily="34" charset="0"/>
                        <a:cs typeface="Arial" panose="020B0604020202020204" pitchFamily="34" charset="0"/>
                      </a:endParaRPr>
                    </a:p>
                    <a:p>
                      <a:endParaRPr lang="en-US" sz="1000" b="0" i="1" dirty="0" smtClean="0">
                        <a:solidFill>
                          <a:schemeClr val="tx1"/>
                        </a:solidFill>
                        <a:latin typeface="Arial" panose="020B0604020202020204" pitchFamily="34" charset="0"/>
                        <a:cs typeface="Arial" panose="020B0604020202020204" pitchFamily="34" charset="0"/>
                      </a:endParaRPr>
                    </a:p>
                    <a:p>
                      <a:endParaRPr lang="en-US" sz="1000" b="0" i="1" dirty="0" smtClean="0">
                        <a:solidFill>
                          <a:schemeClr val="tx1"/>
                        </a:solidFill>
                        <a:latin typeface="Arial" panose="020B0604020202020204" pitchFamily="34" charset="0"/>
                        <a:cs typeface="Arial" panose="020B0604020202020204" pitchFamily="34" charset="0"/>
                      </a:endParaRPr>
                    </a:p>
                    <a:p>
                      <a:endParaRPr lang="en-US" sz="1000" b="0" i="1" dirty="0" smtClean="0">
                        <a:solidFill>
                          <a:schemeClr val="tx1"/>
                        </a:solidFill>
                        <a:latin typeface="Arial" panose="020B0604020202020204" pitchFamily="34" charset="0"/>
                        <a:cs typeface="Arial" panose="020B0604020202020204" pitchFamily="34" charset="0"/>
                      </a:endParaRPr>
                    </a:p>
                    <a:p>
                      <a:r>
                        <a:rPr lang="en-US" sz="1000" b="0" i="1" dirty="0" smtClean="0">
                          <a:solidFill>
                            <a:schemeClr val="tx1"/>
                          </a:solidFill>
                          <a:latin typeface="Arial" panose="020B0604020202020204" pitchFamily="34" charset="0"/>
                          <a:cs typeface="Arial" panose="020B0604020202020204" pitchFamily="34" charset="0"/>
                        </a:rPr>
                        <a:t>Insurance Coverage Discussion Form</a:t>
                      </a:r>
                      <a:endParaRPr lang="en-US" sz="10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0" indent="0">
                        <a:spcAft>
                          <a:spcPts val="600"/>
                        </a:spcAft>
                      </a:pPr>
                      <a:r>
                        <a:rPr lang="en-US" sz="1000" b="1" baseline="0" dirty="0" smtClean="0">
                          <a:solidFill>
                            <a:srgbClr val="4C4469"/>
                          </a:solidFill>
                          <a:latin typeface="Arial" panose="020B0604020202020204" pitchFamily="34" charset="0"/>
                          <a:cs typeface="Arial" panose="020B0604020202020204" pitchFamily="34" charset="0"/>
                        </a:rPr>
                        <a:t>ADDITIONAL ACTION:  </a:t>
                      </a:r>
                      <a:br>
                        <a:rPr lang="en-US" sz="1000" b="1" baseline="0" dirty="0" smtClean="0">
                          <a:solidFill>
                            <a:srgbClr val="4C4469"/>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Develop an Employee Shelter/ Evacuation Plan and Include </a:t>
                      </a:r>
                      <a:br>
                        <a:rPr lang="en-US" sz="1000" b="0" baseline="0" dirty="0" smtClean="0">
                          <a:solidFill>
                            <a:schemeClr val="tx1"/>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an Emergency Supply Kit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r>
                        <a:rPr lang="en-US" sz="1000" b="0" dirty="0" smtClean="0">
                          <a:solidFill>
                            <a:schemeClr val="tx1"/>
                          </a:solidFill>
                          <a:latin typeface="Arial" panose="020B0604020202020204" pitchFamily="34" charset="0"/>
                          <a:cs typeface="Arial" panose="020B0604020202020204" pitchFamily="34" charset="0"/>
                        </a:rPr>
                        <a:t>Develop an employee shelter/ evacuation plan to include an emergency kit with supplies you may need before, during, and/or after the disaster.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smtClean="0">
                          <a:solidFill>
                            <a:schemeClr val="tx1"/>
                          </a:solidFill>
                          <a:latin typeface="Arial" panose="020B0604020202020204" pitchFamily="34" charset="0"/>
                          <a:cs typeface="Arial" panose="020B0604020202020204" pitchFamily="34" charset="0"/>
                        </a:rPr>
                        <a:t>Emergency</a:t>
                      </a:r>
                      <a:r>
                        <a:rPr lang="en-US" sz="1000" b="0" i="1" baseline="0" dirty="0" smtClean="0">
                          <a:solidFill>
                            <a:schemeClr val="tx1"/>
                          </a:solidFill>
                          <a:latin typeface="Arial" panose="020B0604020202020204" pitchFamily="34" charset="0"/>
                          <a:cs typeface="Arial" panose="020B0604020202020204" pitchFamily="34" charset="0"/>
                        </a:rPr>
                        <a:t> Supply List</a:t>
                      </a:r>
                      <a:endParaRPr lang="en-US" sz="1000" b="0" i="1" dirty="0" smtClean="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640080">
                <a:tc>
                  <a:txBody>
                    <a:bodyPr/>
                    <a:lstStyle/>
                    <a:p>
                      <a:pPr marL="0" indent="0">
                        <a:spcAft>
                          <a:spcPts val="600"/>
                        </a:spcAft>
                      </a:pPr>
                      <a:r>
                        <a:rPr lang="en-US" sz="1000" b="1" baseline="0" dirty="0" smtClean="0">
                          <a:solidFill>
                            <a:srgbClr val="4C4469"/>
                          </a:solidFill>
                          <a:latin typeface="Arial" panose="020B0604020202020204" pitchFamily="34" charset="0"/>
                          <a:cs typeface="Arial" panose="020B0604020202020204" pitchFamily="34" charset="0"/>
                        </a:rPr>
                        <a:t>ADDITIONAL ACTION:  </a:t>
                      </a:r>
                      <a:br>
                        <a:rPr lang="en-US" sz="1000" b="1" baseline="0" dirty="0" smtClean="0">
                          <a:solidFill>
                            <a:srgbClr val="4C4469"/>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Purchase a NOAA Weather </a:t>
                      </a:r>
                      <a:br>
                        <a:rPr lang="en-US" sz="1000" b="0" baseline="0" dirty="0" smtClean="0">
                          <a:solidFill>
                            <a:schemeClr val="tx1"/>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Radio for Monitoring During </a:t>
                      </a:r>
                      <a:br>
                        <a:rPr lang="en-US" sz="1000" b="0" baseline="0" dirty="0" smtClean="0">
                          <a:solidFill>
                            <a:schemeClr val="tx1"/>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an Event/Download a Mobile Alerting App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r>
                        <a:rPr lang="en-US" sz="1000" b="0" dirty="0" smtClean="0">
                          <a:solidFill>
                            <a:schemeClr val="tx1"/>
                          </a:solidFill>
                          <a:latin typeface="Arial" panose="020B0604020202020204" pitchFamily="34" charset="0"/>
                          <a:cs typeface="Arial" panose="020B0604020202020204" pitchFamily="34" charset="0"/>
                        </a:rPr>
                        <a:t>Purchase a NOAA Weather Radio with single area message encoding (SAME) or download an alerting app for your mobile device. </a:t>
                      </a:r>
                    </a:p>
                    <a:p>
                      <a:pPr>
                        <a:spcBef>
                          <a:spcPts val="300"/>
                        </a:spcBef>
                        <a:spcAft>
                          <a:spcPts val="300"/>
                        </a:spcAft>
                      </a:pPr>
                      <a:r>
                        <a:rPr lang="en-US" sz="1000" b="0" dirty="0" smtClean="0">
                          <a:solidFill>
                            <a:schemeClr val="tx1"/>
                          </a:solidFill>
                          <a:latin typeface="Arial" panose="020B0604020202020204" pitchFamily="34" charset="0"/>
                          <a:cs typeface="Arial" panose="020B0604020202020204" pitchFamily="34" charset="0"/>
                        </a:rPr>
                        <a:t>You may also sign up to receive emergency notifications from your local emergency services. Download Be Smart. </a:t>
                      </a:r>
                      <a:r>
                        <a:rPr lang="en-US" sz="1000" b="0" i="1" dirty="0" smtClean="0">
                          <a:solidFill>
                            <a:schemeClr val="tx1"/>
                          </a:solidFill>
                          <a:latin typeface="Arial" panose="020B0604020202020204" pitchFamily="34" charset="0"/>
                          <a:cs typeface="Arial" panose="020B0604020202020204" pitchFamily="34" charset="0"/>
                        </a:rPr>
                        <a:t>Take Part. Know Your Alerts and Warnings </a:t>
                      </a:r>
                      <a:r>
                        <a:rPr lang="en-US" sz="1000" b="0" dirty="0" smtClean="0">
                          <a:solidFill>
                            <a:schemeClr val="tx1"/>
                          </a:solidFill>
                          <a:latin typeface="Arial" panose="020B0604020202020204" pitchFamily="34" charset="0"/>
                          <a:cs typeface="Arial" panose="020B0604020202020204" pitchFamily="34" charset="0"/>
                        </a:rPr>
                        <a:t>for a summary of available notifications. </a:t>
                      </a:r>
                    </a:p>
                    <a:p>
                      <a:pPr>
                        <a:spcBef>
                          <a:spcPts val="300"/>
                        </a:spcBef>
                        <a:spcAft>
                          <a:spcPts val="300"/>
                        </a:spcAft>
                      </a:pPr>
                      <a:r>
                        <a:rPr lang="en-US" sz="1000" b="0" dirty="0" smtClean="0">
                          <a:solidFill>
                            <a:schemeClr val="tx1"/>
                          </a:solidFill>
                          <a:latin typeface="Arial" panose="020B0604020202020204" pitchFamily="34" charset="0"/>
                          <a:cs typeface="Arial" panose="020B0604020202020204" pitchFamily="34" charset="0"/>
                        </a:rPr>
                        <a:t>Designate a Team Leader and assign them to monitor your NOAA Weather Radio during an event. Listen and heed instructions given by local emergency management officials. Have backup batteries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and chargers.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1" dirty="0" smtClean="0">
                          <a:solidFill>
                            <a:schemeClr val="tx1"/>
                          </a:solidFill>
                          <a:latin typeface="Arial" panose="020B0604020202020204" pitchFamily="34" charset="0"/>
                          <a:cs typeface="Arial" panose="020B0604020202020204" pitchFamily="34" charset="0"/>
                        </a:rPr>
                        <a:t>NOAA Weather Radio All Hazards </a:t>
                      </a: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1" dirty="0" smtClean="0">
                          <a:solidFill>
                            <a:schemeClr val="tx1"/>
                          </a:solidFill>
                          <a:latin typeface="Arial" panose="020B0604020202020204" pitchFamily="34" charset="0"/>
                          <a:cs typeface="Arial" panose="020B0604020202020204" pitchFamily="34" charset="0"/>
                        </a:rPr>
                        <a:t>Be Smart. Take Part. Know Your Alerts and Warnings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7546" t="18851" r="9343" b="74732"/>
          <a:stretch/>
        </p:blipFill>
        <p:spPr>
          <a:xfrm>
            <a:off x="5048250" y="2126581"/>
            <a:ext cx="1796303" cy="645459"/>
          </a:xfrm>
          <a:prstGeom prst="rect">
            <a:avLst/>
          </a:prstGeom>
        </p:spPr>
      </p:pic>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67546" t="18851" r="9343" b="74732"/>
          <a:stretch/>
        </p:blipFill>
        <p:spPr>
          <a:xfrm>
            <a:off x="5048250" y="3426811"/>
            <a:ext cx="1796303" cy="645459"/>
          </a:xfrm>
          <a:prstGeom prst="rect">
            <a:avLst/>
          </a:prstGeom>
        </p:spPr>
      </p:pic>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67465" t="44988" r="12029" b="38577"/>
          <a:stretch/>
        </p:blipFill>
        <p:spPr>
          <a:xfrm>
            <a:off x="5048250" y="4391434"/>
            <a:ext cx="1593851" cy="1653189"/>
          </a:xfrm>
          <a:prstGeom prst="rect">
            <a:avLst/>
          </a:prstGeom>
        </p:spPr>
      </p:pic>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67465" t="68661" r="10804" b="24911"/>
          <a:stretch/>
        </p:blipFill>
        <p:spPr>
          <a:xfrm>
            <a:off x="5048250" y="6571070"/>
            <a:ext cx="1689100" cy="646613"/>
          </a:xfrm>
          <a:prstGeom prst="rect">
            <a:avLst/>
          </a:prstGeom>
        </p:spPr>
      </p:pic>
    </p:spTree>
    <p:extLst>
      <p:ext uri="{BB962C8B-B14F-4D97-AF65-F5344CB8AC3E}">
        <p14:creationId xmlns:p14="http://schemas.microsoft.com/office/powerpoint/2010/main" val="4303712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a:t>
            </a:r>
            <a:r>
              <a:rPr lang="en-US" dirty="0" smtClean="0"/>
              <a:t>STAFF</a:t>
            </a:r>
            <a:br>
              <a:rPr lang="en-US" dirty="0" smtClean="0"/>
            </a:br>
            <a:r>
              <a:rPr lang="en-US" sz="1400" dirty="0" smtClean="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28</a:t>
            </a:fld>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2797839"/>
            <a:ext cx="6696000" cy="4251960"/>
          </a:xfrm>
          <a:prstGeom prst="rect">
            <a:avLst/>
          </a:prstGeom>
        </p:spPr>
      </p:pic>
      <p:sp>
        <p:nvSpPr>
          <p:cNvPr id="10" name="Title 1"/>
          <p:cNvSpPr txBox="1">
            <a:spLocks/>
          </p:cNvSpPr>
          <p:nvPr/>
        </p:nvSpPr>
        <p:spPr>
          <a:xfrm>
            <a:off x="533400" y="1655064"/>
            <a:ext cx="6705600" cy="769441"/>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b="1" dirty="0">
                <a:solidFill>
                  <a:srgbClr val="4C4469"/>
                </a:solidFill>
              </a:rPr>
              <a:t>RESOURCES:</a:t>
            </a:r>
            <a:endParaRPr lang="en-US" b="1" dirty="0" smtClean="0">
              <a:solidFill>
                <a:srgbClr val="4C4469"/>
              </a:solidFill>
            </a:endParaRPr>
          </a:p>
          <a:p>
            <a:pPr>
              <a:spcBef>
                <a:spcPts val="0"/>
              </a:spcBef>
              <a:spcAft>
                <a:spcPts val="600"/>
              </a:spcAft>
            </a:pPr>
            <a:r>
              <a:rPr lang="en-US" sz="1100" dirty="0">
                <a:solidFill>
                  <a:schemeClr val="tx1"/>
                </a:solidFill>
              </a:rPr>
              <a:t>FEMA. </a:t>
            </a:r>
            <a:r>
              <a:rPr lang="en-US" sz="1100" i="1" dirty="0">
                <a:solidFill>
                  <a:schemeClr val="tx1"/>
                </a:solidFill>
              </a:rPr>
              <a:t>Prepare Your Organization For A Flood Playbook</a:t>
            </a:r>
            <a:r>
              <a:rPr lang="en-US" sz="1100" dirty="0">
                <a:solidFill>
                  <a:schemeClr val="tx1"/>
                </a:solidFill>
              </a:rPr>
              <a:t>. America’s PrepareAthon!</a:t>
            </a:r>
          </a:p>
          <a:p>
            <a:pPr>
              <a:spcBef>
                <a:spcPts val="0"/>
              </a:spcBef>
              <a:spcAft>
                <a:spcPts val="600"/>
              </a:spcAft>
            </a:pPr>
            <a:r>
              <a:rPr lang="en-US" sz="1100" dirty="0">
                <a:solidFill>
                  <a:schemeClr val="tx1"/>
                </a:solidFill>
              </a:rPr>
              <a:t>FEMA. </a:t>
            </a:r>
            <a:r>
              <a:rPr lang="en-US" sz="1100" i="1" dirty="0">
                <a:solidFill>
                  <a:schemeClr val="tx1"/>
                </a:solidFill>
              </a:rPr>
              <a:t>How to Prepare For A Flood</a:t>
            </a:r>
            <a:r>
              <a:rPr lang="en-US" sz="1100" dirty="0">
                <a:solidFill>
                  <a:schemeClr val="tx1"/>
                </a:solidFill>
              </a:rPr>
              <a:t>. America’s PrepareAthon! </a:t>
            </a:r>
          </a:p>
        </p:txBody>
      </p:sp>
    </p:spTree>
    <p:extLst>
      <p:ext uri="{BB962C8B-B14F-4D97-AF65-F5344CB8AC3E}">
        <p14:creationId xmlns:p14="http://schemas.microsoft.com/office/powerpoint/2010/main" val="31863769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SURROUNDINGS</a:t>
            </a:r>
          </a:p>
        </p:txBody>
      </p:sp>
      <p:sp>
        <p:nvSpPr>
          <p:cNvPr id="5" name="Slide Number Placeholder 4"/>
          <p:cNvSpPr>
            <a:spLocks noGrp="1"/>
          </p:cNvSpPr>
          <p:nvPr>
            <p:ph type="sldNum" sz="quarter" idx="4"/>
          </p:nvPr>
        </p:nvSpPr>
        <p:spPr/>
        <p:txBody>
          <a:bodyPr/>
          <a:lstStyle/>
          <a:p>
            <a:fld id="{7749E63D-D648-FD44-8A88-2CC5333ECCD2}" type="slidenum">
              <a:rPr lang="en-US" smtClean="0"/>
              <a:pPr/>
              <a:t>29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151176924"/>
              </p:ext>
            </p:extLst>
          </p:nvPr>
        </p:nvGraphicFramePr>
        <p:xfrm>
          <a:off x="533400" y="1664348"/>
          <a:ext cx="6702552" cy="2301240"/>
        </p:xfrm>
        <a:graphic>
          <a:graphicData uri="http://schemas.openxmlformats.org/drawingml/2006/table">
            <a:tbl>
              <a:tblPr>
                <a:tableStyleId>{5C22544A-7EE6-4342-B048-85BDC9FD1C3A}</a:tableStyleId>
              </a:tblPr>
              <a:tblGrid>
                <a:gridCol w="1920240">
                  <a:extLst>
                    <a:ext uri="{9D8B030D-6E8A-4147-A177-3AD203B41FA5}">
                      <a16:colId xmlns="" xmlns:a16="http://schemas.microsoft.com/office/drawing/2014/main" val="20000"/>
                    </a:ext>
                  </a:extLst>
                </a:gridCol>
                <a:gridCol w="2496312">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SURROUNDINGS RISKS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Floodwalls and Levees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 a floodplain manager or professional engineer to develop a plan for your surroundings that mitigates against flood damage.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0" dirty="0" smtClean="0">
                          <a:solidFill>
                            <a:schemeClr val="tx1"/>
                          </a:solidFill>
                          <a:latin typeface="Arial" panose="020B0604020202020204" pitchFamily="34" charset="0"/>
                          <a:cs typeface="Arial" panose="020B0604020202020204" pitchFamily="34" charset="0"/>
                        </a:rPr>
                        <a:t>FEMA P-936</a:t>
                      </a:r>
                      <a:r>
                        <a:rPr lang="en-US" sz="1000" b="0" i="1" dirty="0" smtClean="0">
                          <a:solidFill>
                            <a:schemeClr val="tx1"/>
                          </a:solidFill>
                          <a:latin typeface="Arial" panose="020B0604020202020204" pitchFamily="34" charset="0"/>
                          <a:cs typeface="Arial" panose="020B0604020202020204" pitchFamily="34" charset="0"/>
                        </a:rPr>
                        <a:t>, Floodproofing </a:t>
                      </a:r>
                      <a:br>
                        <a:rPr lang="en-US" sz="1000" b="0" i="1" dirty="0" smtClean="0">
                          <a:solidFill>
                            <a:schemeClr val="tx1"/>
                          </a:solidFill>
                          <a:latin typeface="Arial" panose="020B0604020202020204" pitchFamily="34" charset="0"/>
                          <a:cs typeface="Arial" panose="020B0604020202020204" pitchFamily="34" charset="0"/>
                        </a:rPr>
                      </a:br>
                      <a:r>
                        <a:rPr lang="en-US" sz="1000" b="0" i="1" dirty="0" smtClean="0">
                          <a:solidFill>
                            <a:schemeClr val="tx1"/>
                          </a:solidFill>
                          <a:latin typeface="Arial" panose="020B0604020202020204" pitchFamily="34" charset="0"/>
                          <a:cs typeface="Arial" panose="020B0604020202020204" pitchFamily="34" charset="0"/>
                        </a:rPr>
                        <a:t>Non-Residential Buildings.</a:t>
                      </a:r>
                    </a:p>
                    <a:p>
                      <a:pPr>
                        <a:spcBef>
                          <a:spcPts val="300"/>
                        </a:spcBef>
                        <a:spcAft>
                          <a:spcPts val="300"/>
                        </a:spcAft>
                      </a:pPr>
                      <a:r>
                        <a:rPr lang="en-US" sz="1000" b="0" i="0" dirty="0" smtClean="0">
                          <a:solidFill>
                            <a:schemeClr val="tx1"/>
                          </a:solidFill>
                          <a:latin typeface="Arial" panose="020B0604020202020204" pitchFamily="34" charset="0"/>
                          <a:cs typeface="Arial" panose="020B0604020202020204" pitchFamily="34" charset="0"/>
                        </a:rPr>
                        <a:t>FEMA P-259, </a:t>
                      </a:r>
                      <a:r>
                        <a:rPr lang="en-US" sz="1000" b="0" i="1" dirty="0" smtClean="0">
                          <a:solidFill>
                            <a:schemeClr val="tx1"/>
                          </a:solidFill>
                          <a:latin typeface="Arial" panose="020B0604020202020204" pitchFamily="34" charset="0"/>
                          <a:cs typeface="Arial" panose="020B0604020202020204" pitchFamily="34" charset="0"/>
                        </a:rPr>
                        <a:t>Engineering Principles and Practices of Retrofitting Floodprone Residential Structures.</a:t>
                      </a:r>
                      <a:endParaRPr lang="en-US" sz="1000" b="0" i="1"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4510" t="17380" r="14510" b="74545"/>
          <a:stretch/>
        </p:blipFill>
        <p:spPr>
          <a:xfrm>
            <a:off x="5013959" y="2154219"/>
            <a:ext cx="1630681" cy="812201"/>
          </a:xfrm>
          <a:prstGeom prst="rect">
            <a:avLst/>
          </a:prstGeom>
        </p:spPr>
      </p:pic>
    </p:spTree>
    <p:extLst>
      <p:ext uri="{BB962C8B-B14F-4D97-AF65-F5344CB8AC3E}">
        <p14:creationId xmlns:p14="http://schemas.microsoft.com/office/powerpoint/2010/main" val="15853583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Table of Contents</a:t>
            </a:r>
            <a:endParaRPr lang="en-US" dirty="0"/>
          </a:p>
        </p:txBody>
      </p:sp>
      <p:sp>
        <p:nvSpPr>
          <p:cNvPr id="12" name="Slide Number Placeholder 11"/>
          <p:cNvSpPr>
            <a:spLocks noGrp="1"/>
          </p:cNvSpPr>
          <p:nvPr>
            <p:ph type="sldNum" sz="quarter" idx="4"/>
          </p:nvPr>
        </p:nvSpPr>
        <p:spPr/>
        <p:txBody>
          <a:bodyPr/>
          <a:lstStyle/>
          <a:p>
            <a:fld id="{7749E63D-D648-FD44-8A88-2CC5333ECCD2}" type="slidenum">
              <a:rPr lang="en-US" smtClean="0"/>
              <a:pPr/>
              <a:t>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52993863"/>
              </p:ext>
            </p:extLst>
          </p:nvPr>
        </p:nvGraphicFramePr>
        <p:xfrm>
          <a:off x="533399" y="1645920"/>
          <a:ext cx="6606541" cy="7170420"/>
        </p:xfrm>
        <a:graphic>
          <a:graphicData uri="http://schemas.openxmlformats.org/drawingml/2006/table">
            <a:tbl>
              <a:tblPr>
                <a:tableStyleId>{5C22544A-7EE6-4342-B048-85BDC9FD1C3A}</a:tableStyleId>
              </a:tblPr>
              <a:tblGrid>
                <a:gridCol w="5794830">
                  <a:extLst>
                    <a:ext uri="{9D8B030D-6E8A-4147-A177-3AD203B41FA5}">
                      <a16:colId xmlns="" xmlns:a16="http://schemas.microsoft.com/office/drawing/2014/main" val="20000"/>
                    </a:ext>
                  </a:extLst>
                </a:gridCol>
                <a:gridCol w="811711">
                  <a:extLst>
                    <a:ext uri="{9D8B030D-6E8A-4147-A177-3AD203B41FA5}">
                      <a16:colId xmlns="" xmlns:a16="http://schemas.microsoft.com/office/drawing/2014/main" val="20002"/>
                    </a:ext>
                  </a:extLst>
                </a:gridCol>
              </a:tblGrid>
              <a:tr h="0">
                <a:tc>
                  <a:txBody>
                    <a:bodyPr/>
                    <a:lstStyle/>
                    <a:p>
                      <a:pPr marL="0" indent="0">
                        <a:spcBef>
                          <a:spcPts val="0"/>
                        </a:spcBef>
                        <a:spcAft>
                          <a:spcPts val="600"/>
                        </a:spcAft>
                        <a:buNone/>
                        <a:tabLst>
                          <a:tab pos="6175375" algn="r"/>
                        </a:tabLst>
                      </a:pPr>
                      <a:r>
                        <a:rPr lang="en-US" sz="1200" b="1" dirty="0" smtClean="0">
                          <a:solidFill>
                            <a:srgbClr val="4C4469"/>
                          </a:solidFill>
                          <a:latin typeface="Arial" panose="020B0604020202020204" pitchFamily="34" charset="0"/>
                          <a:cs typeface="Arial" panose="020B0604020202020204" pitchFamily="34" charset="0"/>
                        </a:rPr>
                        <a:t>INTRODUCTION</a:t>
                      </a:r>
                      <a:r>
                        <a:rPr lang="en-US" sz="1200" dirty="0" smtClean="0">
                          <a:latin typeface="Arial" panose="020B0604020202020204" pitchFamily="34" charset="0"/>
                          <a:cs typeface="Arial" panose="020B0604020202020204" pitchFamily="34" charset="0"/>
                        </a:rPr>
                        <a:t>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200" b="1" dirty="0" smtClean="0">
                          <a:solidFill>
                            <a:srgbClr val="4C4469"/>
                          </a:solidFill>
                          <a:latin typeface="Arial" panose="020B0604020202020204" pitchFamily="34" charset="0"/>
                          <a:cs typeface="Arial" panose="020B0604020202020204" pitchFamily="34" charset="0"/>
                        </a:rPr>
                        <a:t>4</a:t>
                      </a:r>
                      <a:endParaRPr lang="en-US" sz="1200" b="0" dirty="0" smtClean="0">
                        <a:solidFill>
                          <a:schemeClr val="tx1"/>
                        </a:solidFill>
                        <a:latin typeface="Arial" panose="020B0604020202020204" pitchFamily="34" charset="0"/>
                        <a:cs typeface="Arial" panose="020B0604020202020204" pitchFamily="34" charset="0"/>
                      </a:endParaRP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Program Overview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7</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Benefits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654B78"/>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8</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654B78"/>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200" b="1" dirty="0" smtClean="0">
                          <a:solidFill>
                            <a:srgbClr val="4C4469"/>
                          </a:solidFill>
                          <a:latin typeface="Arial" panose="020B0604020202020204" pitchFamily="34" charset="0"/>
                          <a:cs typeface="Arial" panose="020B0604020202020204" pitchFamily="34" charset="0"/>
                        </a:rPr>
                        <a:t>1 | IDENTIFY YOUR RISK</a:t>
                      </a:r>
                      <a:r>
                        <a:rPr lang="en-US" sz="1200" dirty="0" smtClean="0">
                          <a:latin typeface="Arial" panose="020B0604020202020204" pitchFamily="34" charset="0"/>
                          <a:cs typeface="Arial" panose="020B0604020202020204" pitchFamily="34" charset="0"/>
                        </a:rPr>
                        <a:t>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54B78"/>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200" b="1" dirty="0" smtClean="0">
                          <a:solidFill>
                            <a:srgbClr val="4C4469"/>
                          </a:solidFill>
                          <a:latin typeface="Arial" panose="020B0604020202020204" pitchFamily="34" charset="0"/>
                          <a:cs typeface="Arial" panose="020B0604020202020204" pitchFamily="34" charset="0"/>
                        </a:rPr>
                        <a:t>10 </a:t>
                      </a:r>
                      <a:endParaRPr lang="en-US" sz="1200" b="0" dirty="0" smtClean="0">
                        <a:solidFill>
                          <a:schemeClr val="tx1"/>
                        </a:solidFill>
                        <a:latin typeface="Arial" panose="020B0604020202020204" pitchFamily="34" charset="0"/>
                        <a:cs typeface="Arial" panose="020B0604020202020204" pitchFamily="34" charset="0"/>
                      </a:endParaRP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54B78"/>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Back-to-Business Self-Assessment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11</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Assess Your Readiness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654B78"/>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12</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654B78"/>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200" b="1" dirty="0" smtClean="0">
                          <a:solidFill>
                            <a:srgbClr val="4C4469"/>
                          </a:solidFill>
                          <a:latin typeface="Arial" panose="020B0604020202020204" pitchFamily="34" charset="0"/>
                          <a:cs typeface="Arial" panose="020B0604020202020204" pitchFamily="34" charset="0"/>
                        </a:rPr>
                        <a:t>2 | DEVELOP A PLAN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54B78"/>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200" b="1" dirty="0" smtClean="0">
                          <a:solidFill>
                            <a:srgbClr val="4C4469"/>
                          </a:solidFill>
                          <a:latin typeface="Arial" panose="020B0604020202020204" pitchFamily="34" charset="0"/>
                          <a:cs typeface="Arial" panose="020B0604020202020204" pitchFamily="34" charset="0"/>
                        </a:rPr>
                        <a:t>14</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54B78"/>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0">
                <a:tc>
                  <a:txBody>
                    <a:bodyPr/>
                    <a:lstStyle/>
                    <a:p>
                      <a:pPr marL="0" marR="0" lvl="0" indent="0" algn="l" defTabSz="457200" rtl="0" eaLnBrk="1" fontAlgn="auto" latinLnBrk="0" hangingPunct="1">
                        <a:lnSpc>
                          <a:spcPct val="100000"/>
                        </a:lnSpc>
                        <a:spcBef>
                          <a:spcPts val="0"/>
                        </a:spcBef>
                        <a:spcAft>
                          <a:spcPts val="600"/>
                        </a:spcAft>
                        <a:buClrTx/>
                        <a:buSzTx/>
                        <a:buFontTx/>
                        <a:buNone/>
                        <a:tabLst>
                          <a:tab pos="6175375" algn="r"/>
                        </a:tabLst>
                        <a:defRPr/>
                      </a:pPr>
                      <a:r>
                        <a:rPr lang="en-US" sz="1000" dirty="0" smtClean="0">
                          <a:latin typeface="Arial" panose="020B0604020202020204" pitchFamily="34" charset="0"/>
                          <a:cs typeface="Arial" panose="020B0604020202020204" pitchFamily="34" charset="0"/>
                        </a:rPr>
                        <a:t>STAFF/SURROUNDINGS/SPACE/SYSTEMS/STRUCTURE/SERVICE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16</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STAFF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17</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SURROUNDINGS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19</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SPACE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20</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SYSTEMS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21</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STRUCTURE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22</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SERVICE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23</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i="1" dirty="0" smtClean="0">
                          <a:latin typeface="Arial" panose="020B0604020202020204" pitchFamily="34" charset="0"/>
                          <a:cs typeface="Arial" panose="020B0604020202020204" pitchFamily="34" charset="0"/>
                        </a:rPr>
                        <a:t>Quick Reference Guide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654B78"/>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24</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654B78"/>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200" b="1" dirty="0" smtClean="0">
                          <a:solidFill>
                            <a:srgbClr val="4C4469"/>
                          </a:solidFill>
                          <a:latin typeface="Arial" panose="020B0604020202020204" pitchFamily="34" charset="0"/>
                          <a:cs typeface="Arial" panose="020B0604020202020204" pitchFamily="34" charset="0"/>
                        </a:rPr>
                        <a:t>3 | TAKE ACTION </a:t>
                      </a:r>
                      <a:r>
                        <a:rPr lang="en-US" sz="1200" dirty="0" smtClean="0">
                          <a:latin typeface="Arial" panose="020B0604020202020204" pitchFamily="34" charset="0"/>
                          <a:cs typeface="Arial" panose="020B0604020202020204" pitchFamily="34" charset="0"/>
                        </a:rPr>
                        <a:t>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54B78"/>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200" b="1" dirty="0" smtClean="0">
                          <a:solidFill>
                            <a:srgbClr val="4C4469"/>
                          </a:solidFill>
                          <a:latin typeface="Arial" panose="020B0604020202020204" pitchFamily="34" charset="0"/>
                          <a:cs typeface="Arial" panose="020B0604020202020204" pitchFamily="34" charset="0"/>
                        </a:rPr>
                        <a:t>35</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54B78"/>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Applications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37</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Feedback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44</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00" dirty="0" smtClean="0">
                          <a:latin typeface="Arial" panose="020B0604020202020204" pitchFamily="34" charset="0"/>
                          <a:cs typeface="Arial" panose="020B0604020202020204" pitchFamily="34" charset="0"/>
                        </a:rPr>
                        <a:t>Links and Content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smtClean="0">
                          <a:solidFill>
                            <a:schemeClr val="tx1"/>
                          </a:solidFill>
                          <a:latin typeface="Arial" panose="020B0604020202020204" pitchFamily="34" charset="0"/>
                          <a:cs typeface="Arial" panose="020B0604020202020204" pitchFamily="34" charset="0"/>
                        </a:rPr>
                        <a:t>45</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indent="0">
                        <a:spcBef>
                          <a:spcPts val="0"/>
                        </a:spcBef>
                        <a:spcAft>
                          <a:spcPts val="600"/>
                        </a:spcAft>
                        <a:buNone/>
                        <a:tabLst>
                          <a:tab pos="6175375" algn="r"/>
                        </a:tabLst>
                      </a:pPr>
                      <a:r>
                        <a:rPr lang="en-US" sz="1050" b="1" dirty="0" smtClean="0">
                          <a:solidFill>
                            <a:srgbClr val="4C4469"/>
                          </a:solidFill>
                          <a:latin typeface="Arial" panose="020B0604020202020204" pitchFamily="34" charset="0"/>
                          <a:cs typeface="Arial" panose="020B0604020202020204" pitchFamily="34" charset="0"/>
                        </a:rPr>
                        <a:t>APPENDIX A | </a:t>
                      </a:r>
                      <a:r>
                        <a:rPr lang="en-US" sz="1000" kern="1200" dirty="0" smtClean="0">
                          <a:solidFill>
                            <a:schemeClr val="dk1"/>
                          </a:solidFill>
                          <a:latin typeface="Arial" panose="020B0604020202020204" pitchFamily="34" charset="0"/>
                          <a:ea typeface="+mn-ea"/>
                          <a:cs typeface="Arial" panose="020B0604020202020204" pitchFamily="34" charset="0"/>
                        </a:rPr>
                        <a:t>Acronyms and Glossary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spcBef>
                          <a:spcPts val="0"/>
                        </a:spcBef>
                        <a:spcAft>
                          <a:spcPts val="600"/>
                        </a:spcAft>
                      </a:pPr>
                      <a:r>
                        <a:rPr lang="en-US" sz="1000" b="0" kern="1200" dirty="0" smtClean="0">
                          <a:solidFill>
                            <a:schemeClr val="tx1"/>
                          </a:solidFill>
                          <a:latin typeface="Arial" panose="020B0604020202020204" pitchFamily="34" charset="0"/>
                          <a:ea typeface="+mn-ea"/>
                          <a:cs typeface="Arial" panose="020B0604020202020204" pitchFamily="34" charset="0"/>
                        </a:rPr>
                        <a:t>46</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0">
                <a:tc>
                  <a:txBody>
                    <a:bodyPr/>
                    <a:lstStyle/>
                    <a:p>
                      <a:pPr marL="0" indent="0" algn="l" defTabSz="457200" rtl="0" eaLnBrk="1" latinLnBrk="0" hangingPunct="1">
                        <a:spcBef>
                          <a:spcPts val="0"/>
                        </a:spcBef>
                        <a:spcAft>
                          <a:spcPts val="600"/>
                        </a:spcAft>
                        <a:buNone/>
                        <a:tabLst>
                          <a:tab pos="6175375" algn="r"/>
                        </a:tabLst>
                      </a:pPr>
                      <a:r>
                        <a:rPr lang="en-US" sz="1000" b="1" dirty="0" smtClean="0">
                          <a:solidFill>
                            <a:srgbClr val="4C4469"/>
                          </a:solidFill>
                          <a:latin typeface="Arial" panose="020B0604020202020204" pitchFamily="34" charset="0"/>
                          <a:cs typeface="Arial" panose="020B0604020202020204" pitchFamily="34" charset="0"/>
                        </a:rPr>
                        <a:t>APPENDIX B | </a:t>
                      </a:r>
                      <a:r>
                        <a:rPr lang="en-US" sz="1000" kern="1200" dirty="0" smtClean="0">
                          <a:solidFill>
                            <a:schemeClr val="dk1"/>
                          </a:solidFill>
                          <a:latin typeface="Arial" panose="020B0604020202020204" pitchFamily="34" charset="0"/>
                          <a:ea typeface="+mn-ea"/>
                          <a:cs typeface="Arial" panose="020B0604020202020204" pitchFamily="34" charset="0"/>
                        </a:rPr>
                        <a:t>Resources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spcBef>
                          <a:spcPts val="0"/>
                        </a:spcBef>
                        <a:spcAft>
                          <a:spcPts val="600"/>
                        </a:spcAft>
                      </a:pPr>
                      <a:r>
                        <a:rPr lang="en-US" sz="1000" b="0" kern="1200" dirty="0" smtClean="0">
                          <a:solidFill>
                            <a:schemeClr val="tx1"/>
                          </a:solidFill>
                          <a:latin typeface="Arial" panose="020B0604020202020204" pitchFamily="34" charset="0"/>
                          <a:ea typeface="+mn-ea"/>
                          <a:cs typeface="Arial" panose="020B0604020202020204" pitchFamily="34" charset="0"/>
                        </a:rPr>
                        <a:t>48</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218322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a:t>
            </a:r>
            <a:r>
              <a:rPr lang="en-US" dirty="0" smtClean="0"/>
              <a:t>SPACE</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30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357996922"/>
              </p:ext>
            </p:extLst>
          </p:nvPr>
        </p:nvGraphicFramePr>
        <p:xfrm>
          <a:off x="533400" y="1664348"/>
          <a:ext cx="6702552" cy="2849880"/>
        </p:xfrm>
        <a:graphic>
          <a:graphicData uri="http://schemas.openxmlformats.org/drawingml/2006/table">
            <a:tbl>
              <a:tblPr>
                <a:tableStyleId>{5C22544A-7EE6-4342-B048-85BDC9FD1C3A}</a:tableStyleId>
              </a:tblPr>
              <a:tblGrid>
                <a:gridCol w="1920240">
                  <a:extLst>
                    <a:ext uri="{9D8B030D-6E8A-4147-A177-3AD203B41FA5}">
                      <a16:colId xmlns="" xmlns:a16="http://schemas.microsoft.com/office/drawing/2014/main" val="20000"/>
                    </a:ext>
                  </a:extLst>
                </a:gridCol>
                <a:gridCol w="2496312">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SPACE RISKS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Mechanical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Determine and relocate your critical contents at least one foot above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the BFE or the DFE, whichever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is higher.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0" dirty="0" smtClean="0">
                          <a:solidFill>
                            <a:schemeClr val="tx1"/>
                          </a:solidFill>
                          <a:latin typeface="Arial" panose="020B0604020202020204" pitchFamily="34" charset="0"/>
                          <a:cs typeface="Arial" panose="020B0604020202020204" pitchFamily="34" charset="0"/>
                        </a:rPr>
                        <a:t>FEMA P-936, </a:t>
                      </a:r>
                      <a:r>
                        <a:rPr lang="en-US" sz="1000" b="0" i="1" dirty="0" smtClean="0">
                          <a:solidFill>
                            <a:schemeClr val="tx1"/>
                          </a:solidFill>
                          <a:latin typeface="Arial" panose="020B0604020202020204" pitchFamily="34" charset="0"/>
                          <a:cs typeface="Arial" panose="020B0604020202020204" pitchFamily="34" charset="0"/>
                        </a:rPr>
                        <a:t>Floodproofing </a:t>
                      </a:r>
                      <a:br>
                        <a:rPr lang="en-US" sz="1000" b="0" i="1" dirty="0" smtClean="0">
                          <a:solidFill>
                            <a:schemeClr val="tx1"/>
                          </a:solidFill>
                          <a:latin typeface="Arial" panose="020B0604020202020204" pitchFamily="34" charset="0"/>
                          <a:cs typeface="Arial" panose="020B0604020202020204" pitchFamily="34" charset="0"/>
                        </a:rPr>
                      </a:br>
                      <a:r>
                        <a:rPr lang="en-US" sz="1000" b="0" i="1" dirty="0" smtClean="0">
                          <a:solidFill>
                            <a:schemeClr val="tx1"/>
                          </a:solidFill>
                          <a:latin typeface="Arial" panose="020B0604020202020204" pitchFamily="34" charset="0"/>
                          <a:cs typeface="Arial" panose="020B0604020202020204" pitchFamily="34" charset="0"/>
                        </a:rPr>
                        <a:t>Non-Residential Buildings.</a:t>
                      </a:r>
                      <a:br>
                        <a:rPr lang="en-US" sz="1000" b="0" i="1" dirty="0" smtClean="0">
                          <a:solidFill>
                            <a:schemeClr val="tx1"/>
                          </a:solidFill>
                          <a:latin typeface="Arial" panose="020B0604020202020204" pitchFamily="34" charset="0"/>
                          <a:cs typeface="Arial" panose="020B0604020202020204" pitchFamily="34" charset="0"/>
                        </a:rPr>
                      </a:br>
                      <a:endParaRPr lang="en-US" sz="1000" b="0" i="1" dirty="0" smtClean="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Chemicals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Establish a method for safeguarding chemicals in your Preparedness and Mitigation Project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endParaRPr lang="en-US" sz="1000" b="0" i="0"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0"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0"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0" dirty="0" smtClean="0">
                          <a:solidFill>
                            <a:schemeClr val="tx1"/>
                          </a:solidFill>
                          <a:latin typeface="Arial" panose="020B0604020202020204" pitchFamily="34" charset="0"/>
                          <a:cs typeface="Arial" panose="020B0604020202020204" pitchFamily="34" charset="0"/>
                        </a:rPr>
                        <a:t>Emergency Response Plan</a:t>
                      </a:r>
                      <a:endParaRPr lang="en-US" sz="1000" b="0" i="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4510" t="17380" r="14510" b="74545"/>
          <a:stretch/>
        </p:blipFill>
        <p:spPr>
          <a:xfrm>
            <a:off x="5013959" y="2154219"/>
            <a:ext cx="1630681" cy="812201"/>
          </a:xfrm>
          <a:prstGeom prst="rect">
            <a:avLst/>
          </a:prstGeom>
        </p:spPr>
      </p:pic>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67546" t="18851" r="9343" b="74732"/>
          <a:stretch/>
        </p:blipFill>
        <p:spPr>
          <a:xfrm>
            <a:off x="5040853" y="3610335"/>
            <a:ext cx="1796303" cy="645459"/>
          </a:xfrm>
          <a:prstGeom prst="rect">
            <a:avLst/>
          </a:prstGeom>
        </p:spPr>
      </p:pic>
    </p:spTree>
    <p:extLst>
      <p:ext uri="{BB962C8B-B14F-4D97-AF65-F5344CB8AC3E}">
        <p14:creationId xmlns:p14="http://schemas.microsoft.com/office/powerpoint/2010/main" val="20400172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a:t>
            </a:r>
            <a:r>
              <a:rPr lang="en-US" dirty="0" smtClean="0"/>
              <a:t>SYSTEMS</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31</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091217546"/>
              </p:ext>
            </p:extLst>
          </p:nvPr>
        </p:nvGraphicFramePr>
        <p:xfrm>
          <a:off x="533400" y="1664348"/>
          <a:ext cx="6702552" cy="3230880"/>
        </p:xfrm>
        <a:graphic>
          <a:graphicData uri="http://schemas.openxmlformats.org/drawingml/2006/table">
            <a:tbl>
              <a:tblPr>
                <a:tableStyleId>{5C22544A-7EE6-4342-B048-85BDC9FD1C3A}</a:tableStyleId>
              </a:tblPr>
              <a:tblGrid>
                <a:gridCol w="1920240">
                  <a:extLst>
                    <a:ext uri="{9D8B030D-6E8A-4147-A177-3AD203B41FA5}">
                      <a16:colId xmlns="" xmlns:a16="http://schemas.microsoft.com/office/drawing/2014/main" val="20000"/>
                    </a:ext>
                  </a:extLst>
                </a:gridCol>
                <a:gridCol w="2496312">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SYSTEMS RISKS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457200">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0" baseline="0" dirty="0" smtClean="0">
                          <a:solidFill>
                            <a:schemeClr val="tx1"/>
                          </a:solidFill>
                          <a:latin typeface="Arial" panose="020B0604020202020204" pitchFamily="34" charset="0"/>
                          <a:cs typeface="Arial" panose="020B0604020202020204" pitchFamily="34" charset="0"/>
                        </a:rPr>
                        <a:t>Mechanical Systems</a:t>
                      </a:r>
                    </a:p>
                    <a:p>
                      <a:pPr marL="0" indent="0">
                        <a:spcAft>
                          <a:spcPts val="600"/>
                        </a:spcAft>
                      </a:pPr>
                      <a:endParaRPr lang="en-US" sz="1000" b="0" baseline="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6">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 a professional to evaluate and design for the following flood mitigation techniques:</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Elevate service equipment at least 12” above BFE. Use platforms or pedestals for equipment installed on the ground.</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Relocate equipment to an existing location above the BFE.</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Protect the equipment in place with floodwalls, shields, or anchors and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tie-downs.</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Protect drainage systems with backflow valves. Consult a licensed plumber for proper installation of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these devices.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6">
                  <a:txBody>
                    <a:bodyPr/>
                    <a:lstStyle/>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0" dirty="0" smtClean="0">
                          <a:solidFill>
                            <a:schemeClr val="tx1"/>
                          </a:solidFill>
                          <a:latin typeface="Arial" panose="020B0604020202020204" pitchFamily="34" charset="0"/>
                          <a:cs typeface="Arial" panose="020B0604020202020204" pitchFamily="34" charset="0"/>
                        </a:rPr>
                        <a:t>FEMA P-259, </a:t>
                      </a:r>
                      <a:r>
                        <a:rPr lang="en-US" sz="1000" b="0" i="1" dirty="0" smtClean="0">
                          <a:solidFill>
                            <a:schemeClr val="tx1"/>
                          </a:solidFill>
                          <a:latin typeface="Arial" panose="020B0604020202020204" pitchFamily="34" charset="0"/>
                          <a:cs typeface="Arial" panose="020B0604020202020204" pitchFamily="34" charset="0"/>
                        </a:rPr>
                        <a:t>Engineering Principles and Practices of Retrofitting Floodprone Residential Structures. </a:t>
                      </a:r>
                    </a:p>
                    <a:p>
                      <a:pPr>
                        <a:spcBef>
                          <a:spcPts val="300"/>
                        </a:spcBef>
                        <a:spcAft>
                          <a:spcPts val="300"/>
                        </a:spcAft>
                      </a:pPr>
                      <a:r>
                        <a:rPr lang="en-US" sz="1000" b="0" i="0" dirty="0" smtClean="0">
                          <a:solidFill>
                            <a:schemeClr val="tx1"/>
                          </a:solidFill>
                          <a:latin typeface="Arial" panose="020B0604020202020204" pitchFamily="34" charset="0"/>
                          <a:cs typeface="Arial" panose="020B0604020202020204" pitchFamily="34" charset="0"/>
                        </a:rPr>
                        <a:t>FEMA P-936, </a:t>
                      </a:r>
                      <a:r>
                        <a:rPr lang="en-US" sz="1000" b="0" i="1" dirty="0" smtClean="0">
                          <a:solidFill>
                            <a:schemeClr val="tx1"/>
                          </a:solidFill>
                          <a:latin typeface="Arial" panose="020B0604020202020204" pitchFamily="34" charset="0"/>
                          <a:cs typeface="Arial" panose="020B0604020202020204" pitchFamily="34" charset="0"/>
                        </a:rPr>
                        <a:t>Floodproofing </a:t>
                      </a:r>
                      <a:br>
                        <a:rPr lang="en-US" sz="1000" b="0" i="1" dirty="0" smtClean="0">
                          <a:solidFill>
                            <a:schemeClr val="tx1"/>
                          </a:solidFill>
                          <a:latin typeface="Arial" panose="020B0604020202020204" pitchFamily="34" charset="0"/>
                          <a:cs typeface="Arial" panose="020B0604020202020204" pitchFamily="34" charset="0"/>
                        </a:rPr>
                      </a:br>
                      <a:r>
                        <a:rPr lang="en-US" sz="1000" b="0" i="1" dirty="0" smtClean="0">
                          <a:solidFill>
                            <a:schemeClr val="tx1"/>
                          </a:solidFill>
                          <a:latin typeface="Arial" panose="020B0604020202020204" pitchFamily="34" charset="0"/>
                          <a:cs typeface="Arial" panose="020B0604020202020204" pitchFamily="34" charset="0"/>
                        </a:rPr>
                        <a:t>Non-Residential Buildings.</a:t>
                      </a:r>
                    </a:p>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457200">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0" baseline="0" dirty="0" smtClean="0">
                          <a:solidFill>
                            <a:schemeClr val="tx1"/>
                          </a:solidFill>
                          <a:latin typeface="Arial" panose="020B0604020202020204" pitchFamily="34" charset="0"/>
                          <a:cs typeface="Arial" panose="020B0604020202020204" pitchFamily="34" charset="0"/>
                        </a:rPr>
                        <a:t>Fuel Tanks/Systems </a:t>
                      </a:r>
                    </a:p>
                    <a:p>
                      <a:pPr marL="0" indent="0">
                        <a:spcAft>
                          <a:spcPts val="600"/>
                        </a:spcAft>
                      </a:pPr>
                      <a:endParaRPr lang="en-US" sz="1000" b="0" baseline="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endParaRPr lang="en-US"/>
                    </a:p>
                  </a:txBody>
                  <a:tcPr/>
                </a:tc>
                <a:tc vMerge="1">
                  <a:txBody>
                    <a:bodyPr/>
                    <a:lstStyle/>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45720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Electrical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45720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Communications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45720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Sewer and Water Management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45720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Potable Water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4510" t="17380" r="14510" b="74545"/>
          <a:stretch/>
        </p:blipFill>
        <p:spPr>
          <a:xfrm>
            <a:off x="5013959" y="2154219"/>
            <a:ext cx="1630681" cy="812201"/>
          </a:xfrm>
          <a:prstGeom prst="rect">
            <a:avLst/>
          </a:prstGeom>
        </p:spPr>
      </p:pic>
    </p:spTree>
    <p:extLst>
      <p:ext uri="{BB962C8B-B14F-4D97-AF65-F5344CB8AC3E}">
        <p14:creationId xmlns:p14="http://schemas.microsoft.com/office/powerpoint/2010/main" val="41550902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STRUCTURE</a:t>
            </a:r>
          </a:p>
        </p:txBody>
      </p:sp>
      <p:sp>
        <p:nvSpPr>
          <p:cNvPr id="5" name="Slide Number Placeholder 4"/>
          <p:cNvSpPr>
            <a:spLocks noGrp="1"/>
          </p:cNvSpPr>
          <p:nvPr>
            <p:ph type="sldNum" sz="quarter" idx="4"/>
          </p:nvPr>
        </p:nvSpPr>
        <p:spPr/>
        <p:txBody>
          <a:bodyPr/>
          <a:lstStyle/>
          <a:p>
            <a:fld id="{7749E63D-D648-FD44-8A88-2CC5333ECCD2}" type="slidenum">
              <a:rPr lang="en-US" smtClean="0"/>
              <a:pPr/>
              <a:t>32</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191911196"/>
              </p:ext>
            </p:extLst>
          </p:nvPr>
        </p:nvGraphicFramePr>
        <p:xfrm>
          <a:off x="533400" y="3230994"/>
          <a:ext cx="6702552" cy="5859780"/>
        </p:xfrm>
        <a:graphic>
          <a:graphicData uri="http://schemas.openxmlformats.org/drawingml/2006/table">
            <a:tbl>
              <a:tblPr>
                <a:tableStyleId>{5C22544A-7EE6-4342-B048-85BDC9FD1C3A}</a:tableStyleId>
              </a:tblPr>
              <a:tblGrid>
                <a:gridCol w="1920240">
                  <a:extLst>
                    <a:ext uri="{9D8B030D-6E8A-4147-A177-3AD203B41FA5}">
                      <a16:colId xmlns="" xmlns:a16="http://schemas.microsoft.com/office/drawing/2014/main" val="20000"/>
                    </a:ext>
                  </a:extLst>
                </a:gridCol>
                <a:gridCol w="2496312">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STRUCTURAL RISKS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1920240">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0" baseline="0" dirty="0" smtClean="0">
                          <a:solidFill>
                            <a:schemeClr val="tx1"/>
                          </a:solidFill>
                          <a:latin typeface="Arial" panose="020B0604020202020204" pitchFamily="34" charset="0"/>
                          <a:cs typeface="Arial" panose="020B0604020202020204" pitchFamily="34" charset="0"/>
                        </a:rPr>
                        <a:t>Elevation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 a professional engineer to evaluate elevating your structure so that the top of the lowest floor is at or above the BFE or DFE, whichever is higher.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0"/>
                        </a:spcAft>
                      </a:pPr>
                      <a:r>
                        <a:rPr lang="en-US" sz="1000" b="0" i="0" dirty="0" smtClean="0">
                          <a:solidFill>
                            <a:schemeClr val="tx1"/>
                          </a:solidFill>
                          <a:latin typeface="Arial" panose="020B0604020202020204" pitchFamily="34" charset="0"/>
                          <a:cs typeface="Arial" panose="020B0604020202020204" pitchFamily="34" charset="0"/>
                        </a:rPr>
                        <a:t>FEMA P-550, </a:t>
                      </a:r>
                      <a:r>
                        <a:rPr lang="en-US" sz="1000" b="0" i="1" dirty="0" smtClean="0">
                          <a:solidFill>
                            <a:schemeClr val="tx1"/>
                          </a:solidFill>
                          <a:latin typeface="Arial" panose="020B0604020202020204" pitchFamily="34" charset="0"/>
                          <a:cs typeface="Arial" panose="020B0604020202020204" pitchFamily="34" charset="0"/>
                        </a:rPr>
                        <a:t>Recommended Residential Construction for Coastal Areas: Building on Strong and Safe Foundations.</a:t>
                      </a:r>
                    </a:p>
                    <a:p>
                      <a:pPr>
                        <a:spcBef>
                          <a:spcPts val="300"/>
                        </a:spcBef>
                        <a:spcAft>
                          <a:spcPts val="0"/>
                        </a:spcAft>
                      </a:pPr>
                      <a:r>
                        <a:rPr lang="en-US" sz="1000" b="0" i="0" dirty="0" smtClean="0">
                          <a:solidFill>
                            <a:schemeClr val="tx1"/>
                          </a:solidFill>
                          <a:latin typeface="Arial" panose="020B0604020202020204" pitchFamily="34" charset="0"/>
                          <a:cs typeface="Arial" panose="020B0604020202020204" pitchFamily="34" charset="0"/>
                        </a:rPr>
                        <a:t>FEMA P-312, </a:t>
                      </a:r>
                      <a:r>
                        <a:rPr lang="en-US" sz="1000" b="0" i="1" dirty="0" smtClean="0">
                          <a:solidFill>
                            <a:schemeClr val="tx1"/>
                          </a:solidFill>
                          <a:latin typeface="Arial" panose="020B0604020202020204" pitchFamily="34" charset="0"/>
                          <a:cs typeface="Arial" panose="020B0604020202020204" pitchFamily="34" charset="0"/>
                        </a:rPr>
                        <a:t>Homeowner’s Guide </a:t>
                      </a:r>
                      <a:br>
                        <a:rPr lang="en-US" sz="1000" b="0" i="1" dirty="0" smtClean="0">
                          <a:solidFill>
                            <a:schemeClr val="tx1"/>
                          </a:solidFill>
                          <a:latin typeface="Arial" panose="020B0604020202020204" pitchFamily="34" charset="0"/>
                          <a:cs typeface="Arial" panose="020B0604020202020204" pitchFamily="34" charset="0"/>
                        </a:rPr>
                      </a:br>
                      <a:r>
                        <a:rPr lang="en-US" sz="1000" b="0" i="1" dirty="0" smtClean="0">
                          <a:solidFill>
                            <a:schemeClr val="tx1"/>
                          </a:solidFill>
                          <a:latin typeface="Arial" panose="020B0604020202020204" pitchFamily="34" charset="0"/>
                          <a:cs typeface="Arial" panose="020B0604020202020204" pitchFamily="34" charset="0"/>
                        </a:rPr>
                        <a:t>to Retrofitting.</a:t>
                      </a:r>
                      <a:endParaRPr lang="en-US" sz="10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54864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Wet Floodproofing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Wet floodproofing is a technique that allows flood waters to enter the structure. Consult a professional engineer to evaluate options for wet floodproofing the structure. Consider the following items when wet floodproofing: </a:t>
                      </a:r>
                    </a:p>
                    <a:p>
                      <a:pPr marL="114300" marR="0" indent="-1143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All materials used should be resistant to damage from flood waters. </a:t>
                      </a:r>
                    </a:p>
                    <a:p>
                      <a:pPr marL="114300" marR="0" indent="-1143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Wet floodproofing does not protect the structure from flowing water, erosion, scour, debris, or damage to contents. </a:t>
                      </a:r>
                    </a:p>
                    <a:p>
                      <a:pPr marL="114300" marR="0" indent="-1143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Post-flood clean-up should be considered before using wet floodproofing techniques. </a:t>
                      </a:r>
                    </a:p>
                    <a:p>
                      <a:pPr marL="114300" marR="0" indent="-1143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Installation of properly sized and placed wall openings, below the expected flood level. </a:t>
                      </a:r>
                    </a:p>
                    <a:p>
                      <a:pPr marL="114300" marR="0" indent="-1143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By allowing water to enter the structure, you may cause a secondary issue with protection of systems. Reference the SYSTEMS section to mitigate these items.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0"/>
                        </a:spcAft>
                      </a:pPr>
                      <a:r>
                        <a:rPr lang="en-US" sz="1000" b="0" i="0" dirty="0" smtClean="0">
                          <a:solidFill>
                            <a:schemeClr val="tx1"/>
                          </a:solidFill>
                          <a:latin typeface="Arial" panose="020B0604020202020204" pitchFamily="34" charset="0"/>
                          <a:cs typeface="Arial" panose="020B0604020202020204" pitchFamily="34" charset="0"/>
                        </a:rPr>
                        <a:t>FEMA P-936, </a:t>
                      </a:r>
                      <a:r>
                        <a:rPr lang="en-US" sz="1000" b="0" i="1" dirty="0" smtClean="0">
                          <a:solidFill>
                            <a:schemeClr val="tx1"/>
                          </a:solidFill>
                          <a:latin typeface="Arial" panose="020B0604020202020204" pitchFamily="34" charset="0"/>
                          <a:cs typeface="Arial" panose="020B0604020202020204" pitchFamily="34" charset="0"/>
                        </a:rPr>
                        <a:t>Floodproofing </a:t>
                      </a:r>
                      <a:br>
                        <a:rPr lang="en-US" sz="1000" b="0" i="1" dirty="0" smtClean="0">
                          <a:solidFill>
                            <a:schemeClr val="tx1"/>
                          </a:solidFill>
                          <a:latin typeface="Arial" panose="020B0604020202020204" pitchFamily="34" charset="0"/>
                          <a:cs typeface="Arial" panose="020B0604020202020204" pitchFamily="34" charset="0"/>
                        </a:rPr>
                      </a:br>
                      <a:r>
                        <a:rPr lang="en-US" sz="1000" b="0" i="1" dirty="0" smtClean="0">
                          <a:solidFill>
                            <a:schemeClr val="tx1"/>
                          </a:solidFill>
                          <a:latin typeface="Arial" panose="020B0604020202020204" pitchFamily="34" charset="0"/>
                          <a:cs typeface="Arial" panose="020B0604020202020204" pitchFamily="34" charset="0"/>
                        </a:rPr>
                        <a:t>Non-Residential Buildings.</a:t>
                      </a:r>
                    </a:p>
                    <a:p>
                      <a:pPr>
                        <a:spcBef>
                          <a:spcPts val="300"/>
                        </a:spcBef>
                        <a:spcAft>
                          <a:spcPts val="0"/>
                        </a:spcAft>
                      </a:pPr>
                      <a:r>
                        <a:rPr lang="en-US" sz="1000" b="0" i="0" dirty="0" smtClean="0">
                          <a:solidFill>
                            <a:schemeClr val="tx1"/>
                          </a:solidFill>
                          <a:latin typeface="Arial" panose="020B0604020202020204" pitchFamily="34" charset="0"/>
                          <a:cs typeface="Arial" panose="020B0604020202020204" pitchFamily="34" charset="0"/>
                        </a:rPr>
                        <a:t>FEMA P-259, </a:t>
                      </a:r>
                      <a:r>
                        <a:rPr lang="en-US" sz="1000" b="0" i="1" dirty="0" smtClean="0">
                          <a:solidFill>
                            <a:schemeClr val="tx1"/>
                          </a:solidFill>
                          <a:latin typeface="Arial" panose="020B0604020202020204" pitchFamily="34" charset="0"/>
                          <a:cs typeface="Arial" panose="020B0604020202020204" pitchFamily="34" charset="0"/>
                        </a:rPr>
                        <a:t>Engineering Principles and Practices of Retrofitting Floodprone Residential Structures.</a:t>
                      </a:r>
                      <a:endParaRPr lang="en-US" sz="10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4510" t="17380" r="14510" b="74545"/>
          <a:stretch/>
        </p:blipFill>
        <p:spPr>
          <a:xfrm>
            <a:off x="5013959" y="3720865"/>
            <a:ext cx="1630681" cy="812201"/>
          </a:xfrm>
          <a:prstGeom prst="rect">
            <a:avLst/>
          </a:prstGeom>
        </p:spPr>
      </p:pic>
      <p:sp>
        <p:nvSpPr>
          <p:cNvPr id="7" name="Title 1"/>
          <p:cNvSpPr txBox="1">
            <a:spLocks/>
          </p:cNvSpPr>
          <p:nvPr/>
        </p:nvSpPr>
        <p:spPr>
          <a:xfrm>
            <a:off x="533400" y="1655064"/>
            <a:ext cx="6705600" cy="1523494"/>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The International Code Council’s </a:t>
            </a:r>
            <a:r>
              <a:rPr lang="en-US" sz="1100" i="1" dirty="0">
                <a:solidFill>
                  <a:schemeClr val="tx1"/>
                </a:solidFill>
              </a:rPr>
              <a:t>International Building Code (IBC) </a:t>
            </a:r>
            <a:r>
              <a:rPr lang="en-US" sz="1100" dirty="0">
                <a:solidFill>
                  <a:schemeClr val="tx1"/>
                </a:solidFill>
              </a:rPr>
              <a:t>addresses construction methods for most commercial structures as well as residential structures that are not covered by the </a:t>
            </a:r>
            <a:r>
              <a:rPr lang="en-US" sz="1100" i="1" dirty="0">
                <a:solidFill>
                  <a:schemeClr val="tx1"/>
                </a:solidFill>
              </a:rPr>
              <a:t>International Residential Code</a:t>
            </a:r>
            <a:r>
              <a:rPr lang="en-US" sz="1100" dirty="0">
                <a:solidFill>
                  <a:schemeClr val="tx1"/>
                </a:solidFill>
              </a:rPr>
              <a:t>. The IBC contains both prescriptive and engineered provisions, and applies to the many different types of commercial structures. </a:t>
            </a:r>
            <a:endParaRPr lang="en-US" sz="1100" dirty="0" smtClean="0">
              <a:solidFill>
                <a:schemeClr val="tx1"/>
              </a:solidFill>
            </a:endParaRPr>
          </a:p>
          <a:p>
            <a:pPr>
              <a:spcBef>
                <a:spcPts val="0"/>
              </a:spcBef>
              <a:spcAft>
                <a:spcPts val="600"/>
              </a:spcAft>
            </a:pPr>
            <a:r>
              <a:rPr lang="en-US" sz="1100" dirty="0" smtClean="0">
                <a:solidFill>
                  <a:schemeClr val="tx1"/>
                </a:solidFill>
              </a:rPr>
              <a:t>It </a:t>
            </a:r>
            <a:r>
              <a:rPr lang="en-US" sz="1100" dirty="0">
                <a:solidFill>
                  <a:schemeClr val="tx1"/>
                </a:solidFill>
              </a:rPr>
              <a:t>is important to note that the recommendations in this document are general, and are intended to highlight areas of a structure that could be strengthened against flooding. However, the recommendations cannot account for all of the different building types and variables in the IBC. As a result, a licensed professional is necessary to identify and perform building mitigation activity appropriate for your business or organization. </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64510" t="17380" r="14510" b="74545"/>
          <a:stretch/>
        </p:blipFill>
        <p:spPr>
          <a:xfrm>
            <a:off x="5013959" y="5748562"/>
            <a:ext cx="1630681" cy="812201"/>
          </a:xfrm>
          <a:prstGeom prst="rect">
            <a:avLst/>
          </a:prstGeom>
        </p:spPr>
      </p:pic>
    </p:spTree>
    <p:extLst>
      <p:ext uri="{BB962C8B-B14F-4D97-AF65-F5344CB8AC3E}">
        <p14:creationId xmlns:p14="http://schemas.microsoft.com/office/powerpoint/2010/main" val="13601817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a:t>
            </a:r>
            <a:r>
              <a:rPr lang="en-US" dirty="0" smtClean="0"/>
              <a:t>STRUCTURE</a:t>
            </a:r>
            <a:br>
              <a:rPr lang="en-US" dirty="0" smtClean="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33</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035917879"/>
              </p:ext>
            </p:extLst>
          </p:nvPr>
        </p:nvGraphicFramePr>
        <p:xfrm>
          <a:off x="533400" y="1638300"/>
          <a:ext cx="6702552" cy="5882640"/>
        </p:xfrm>
        <a:graphic>
          <a:graphicData uri="http://schemas.openxmlformats.org/drawingml/2006/table">
            <a:tbl>
              <a:tblPr>
                <a:tableStyleId>{5C22544A-7EE6-4342-B048-85BDC9FD1C3A}</a:tableStyleId>
              </a:tblPr>
              <a:tblGrid>
                <a:gridCol w="1920240">
                  <a:extLst>
                    <a:ext uri="{9D8B030D-6E8A-4147-A177-3AD203B41FA5}">
                      <a16:colId xmlns="" xmlns:a16="http://schemas.microsoft.com/office/drawing/2014/main" val="20000"/>
                    </a:ext>
                  </a:extLst>
                </a:gridCol>
                <a:gridCol w="2496312">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STRUCTURAL RISKS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54864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Dry Floodproofing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Dry floodproofing is a technique that prevents the entry of water into the structure. Dry floodproofing should only be considered in instances where the flood waters are expected to last a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short duration and a depth of less than three feet.</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i="1" dirty="0" smtClean="0">
                          <a:solidFill>
                            <a:schemeClr val="tx1"/>
                          </a:solidFill>
                          <a:latin typeface="Arial" panose="020B0604020202020204" pitchFamily="34" charset="0"/>
                          <a:cs typeface="Arial" panose="020B0604020202020204" pitchFamily="34" charset="0"/>
                        </a:rPr>
                        <a:t>Because the walls are exposed to floodwaters and the pressures they exert, dry floodproofing is recommended only for structures with walls constructed of flood-resistant materials and flood depths are low.</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 a professional engineer to evaluate options for dry floodproofing the structure. Consider the following items when dry floodproofing:</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All exterior walls of the structure must be sealed and possibly reinforced.</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All openings below BFE must be permanently sealed or have enhanced flood shields installed.</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Protected from seepage.</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Anchoring of structure to resist floatation and lateral movement.</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Selecting and designing proper drainage systems to eliminate excess hydrostatic loads.</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Design watertight core areas to protect vital systems if dry floodproofing the entire structure is not possible.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0" dirty="0" smtClean="0">
                          <a:solidFill>
                            <a:schemeClr val="tx1"/>
                          </a:solidFill>
                          <a:latin typeface="Arial" panose="020B0604020202020204" pitchFamily="34" charset="0"/>
                          <a:cs typeface="Arial" panose="020B0604020202020204" pitchFamily="34" charset="0"/>
                        </a:rPr>
                        <a:t>FEMA P-936, </a:t>
                      </a:r>
                      <a:r>
                        <a:rPr lang="en-US" sz="1000" b="0" i="1" dirty="0" smtClean="0">
                          <a:solidFill>
                            <a:schemeClr val="tx1"/>
                          </a:solidFill>
                          <a:latin typeface="Arial" panose="020B0604020202020204" pitchFamily="34" charset="0"/>
                          <a:cs typeface="Arial" panose="020B0604020202020204" pitchFamily="34" charset="0"/>
                        </a:rPr>
                        <a:t>Floodproofing </a:t>
                      </a:r>
                      <a:br>
                        <a:rPr lang="en-US" sz="1000" b="0" i="1" dirty="0" smtClean="0">
                          <a:solidFill>
                            <a:schemeClr val="tx1"/>
                          </a:solidFill>
                          <a:latin typeface="Arial" panose="020B0604020202020204" pitchFamily="34" charset="0"/>
                          <a:cs typeface="Arial" panose="020B0604020202020204" pitchFamily="34" charset="0"/>
                        </a:rPr>
                      </a:br>
                      <a:r>
                        <a:rPr lang="en-US" sz="1000" b="0" i="1" dirty="0" smtClean="0">
                          <a:solidFill>
                            <a:schemeClr val="tx1"/>
                          </a:solidFill>
                          <a:latin typeface="Arial" panose="020B0604020202020204" pitchFamily="34" charset="0"/>
                          <a:cs typeface="Arial" panose="020B0604020202020204" pitchFamily="34" charset="0"/>
                        </a:rPr>
                        <a:t>Non-Residential Buildings.</a:t>
                      </a:r>
                    </a:p>
                    <a:p>
                      <a:pPr>
                        <a:spcBef>
                          <a:spcPts val="300"/>
                        </a:spcBef>
                        <a:spcAft>
                          <a:spcPts val="300"/>
                        </a:spcAft>
                      </a:pPr>
                      <a:r>
                        <a:rPr lang="en-US" sz="1000" b="0" i="0" dirty="0" smtClean="0">
                          <a:solidFill>
                            <a:schemeClr val="tx1"/>
                          </a:solidFill>
                          <a:latin typeface="Arial" panose="020B0604020202020204" pitchFamily="34" charset="0"/>
                          <a:cs typeface="Arial" panose="020B0604020202020204" pitchFamily="34" charset="0"/>
                        </a:rPr>
                        <a:t>FEMA P-259, </a:t>
                      </a:r>
                      <a:r>
                        <a:rPr lang="en-US" sz="1000" b="0" i="1" dirty="0" smtClean="0">
                          <a:solidFill>
                            <a:schemeClr val="tx1"/>
                          </a:solidFill>
                          <a:latin typeface="Arial" panose="020B0604020202020204" pitchFamily="34" charset="0"/>
                          <a:cs typeface="Arial" panose="020B0604020202020204" pitchFamily="34" charset="0"/>
                        </a:rPr>
                        <a:t>Engineering Principles and Practices of Retrofitting Floodprone Residential Structures.</a:t>
                      </a:r>
                      <a:endParaRPr lang="en-US" sz="10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4510" t="17380" r="14510" b="74545"/>
          <a:stretch/>
        </p:blipFill>
        <p:spPr>
          <a:xfrm>
            <a:off x="5013959" y="2128171"/>
            <a:ext cx="1630681" cy="812201"/>
          </a:xfrm>
          <a:prstGeom prst="rect">
            <a:avLst/>
          </a:prstGeom>
        </p:spPr>
      </p:pic>
    </p:spTree>
    <p:extLst>
      <p:ext uri="{BB962C8B-B14F-4D97-AF65-F5344CB8AC3E}">
        <p14:creationId xmlns:p14="http://schemas.microsoft.com/office/powerpoint/2010/main" val="29230216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a:t>
            </a:r>
            <a:r>
              <a:rPr lang="en-US" dirty="0" smtClean="0"/>
              <a:t>SERVICE</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34</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540193474"/>
              </p:ext>
            </p:extLst>
          </p:nvPr>
        </p:nvGraphicFramePr>
        <p:xfrm>
          <a:off x="533400" y="1638300"/>
          <a:ext cx="6702552" cy="6294120"/>
        </p:xfrm>
        <a:graphic>
          <a:graphicData uri="http://schemas.openxmlformats.org/drawingml/2006/table">
            <a:tbl>
              <a:tblPr>
                <a:tableStyleId>{5C22544A-7EE6-4342-B048-85BDC9FD1C3A}</a:tableStyleId>
              </a:tblPr>
              <a:tblGrid>
                <a:gridCol w="1920240">
                  <a:extLst>
                    <a:ext uri="{9D8B030D-6E8A-4147-A177-3AD203B41FA5}">
                      <a16:colId xmlns="" xmlns:a16="http://schemas.microsoft.com/office/drawing/2014/main" val="20000"/>
                    </a:ext>
                  </a:extLst>
                </a:gridCol>
                <a:gridCol w="2496312">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SERVICE ACTION</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548640">
                <a:tc rowSpan="2">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Contact your  Local Emergency Management Office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Contact your local emergency management office to identify emergency management personnel and resources in your area.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2">
                  <a:txBody>
                    <a:bodyPr/>
                    <a:lstStyle/>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0" dirty="0" smtClean="0">
                          <a:solidFill>
                            <a:schemeClr val="tx1"/>
                          </a:solidFill>
                          <a:latin typeface="Arial" panose="020B0604020202020204" pitchFamily="34" charset="0"/>
                          <a:cs typeface="Arial" panose="020B0604020202020204" pitchFamily="34" charset="0"/>
                        </a:rPr>
                        <a:t>Emergency Management Agencies</a:t>
                      </a:r>
                      <a:endParaRPr lang="en-US" sz="10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548640">
                <a:tc vMerge="1">
                  <a:txBody>
                    <a:bodyPr/>
                    <a:lstStyle/>
                    <a:p>
                      <a:pPr marL="0" indent="0">
                        <a:spcAft>
                          <a:spcPts val="600"/>
                        </a:spcAft>
                      </a:pPr>
                      <a:endParaRPr lang="en-US" sz="1000" b="0" baseline="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Contact your local emergency management office during your disaster planning to learn how you may provide service(s) before and after a disaster strikes. Include this information in your Business Continuity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54864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Identify Ways to Engage and Participate in your Community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In addition to preparing your organization, it is important to understand your local and tribal community emergency operations plans and to work with other organizations in your community or tribe. Opportunities to participate in whole community planning include the following:</a:t>
                      </a:r>
                    </a:p>
                    <a:p>
                      <a:pPr marL="120650" marR="0" indent="-12065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Learn about public-private partnerships.</a:t>
                      </a:r>
                    </a:p>
                    <a:p>
                      <a:pPr marL="120650" marR="0" indent="-12065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Participate in local or tribal organizations that make your community a safer and more prepared place to live and do business, such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as your local Citizen Corps Council, hazard mitigation planning team, or local and tribal Community Emergency Response Team (CERT). </a:t>
                      </a:r>
                    </a:p>
                    <a:p>
                      <a:pPr marL="120650" marR="0" indent="-12065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smtClean="0">
                          <a:solidFill>
                            <a:schemeClr val="tx1"/>
                          </a:solidFill>
                          <a:latin typeface="Arial" panose="020B0604020202020204" pitchFamily="34" charset="0"/>
                          <a:cs typeface="Arial" panose="020B0604020202020204" pitchFamily="34" charset="0"/>
                        </a:rPr>
                        <a:t>Citizen Corps Council includes representatives from all sectors of the community. This whole community membership helps to ensure the community perspective is reflected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in local emergency management practices.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smtClean="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1" dirty="0" smtClean="0">
                          <a:solidFill>
                            <a:schemeClr val="tx1"/>
                          </a:solidFill>
                          <a:latin typeface="Arial" panose="020B0604020202020204" pitchFamily="34" charset="0"/>
                          <a:cs typeface="Arial" panose="020B0604020202020204" pitchFamily="34" charset="0"/>
                        </a:rPr>
                        <a:t/>
                      </a:r>
                      <a:br>
                        <a:rPr lang="en-US" sz="1000" b="0" i="1" dirty="0" smtClean="0">
                          <a:solidFill>
                            <a:schemeClr val="tx1"/>
                          </a:solidFill>
                          <a:latin typeface="Arial" panose="020B0604020202020204" pitchFamily="34" charset="0"/>
                          <a:cs typeface="Arial" panose="020B0604020202020204" pitchFamily="34" charset="0"/>
                        </a:rPr>
                      </a:br>
                      <a:r>
                        <a:rPr lang="en-US" sz="1000" b="0" i="0" dirty="0" smtClean="0">
                          <a:solidFill>
                            <a:schemeClr val="tx1"/>
                          </a:solidFill>
                          <a:latin typeface="Arial" panose="020B0604020202020204" pitchFamily="34" charset="0"/>
                          <a:cs typeface="Arial" panose="020B0604020202020204" pitchFamily="34" charset="0"/>
                        </a:rPr>
                        <a:t>FEMA. </a:t>
                      </a:r>
                      <a:r>
                        <a:rPr lang="en-US" sz="1000" b="0" i="1" dirty="0" smtClean="0">
                          <a:solidFill>
                            <a:schemeClr val="tx1"/>
                          </a:solidFill>
                          <a:latin typeface="Arial" panose="020B0604020202020204" pitchFamily="34" charset="0"/>
                          <a:cs typeface="Arial" panose="020B0604020202020204" pitchFamily="34" charset="0"/>
                        </a:rPr>
                        <a:t>Prepare Your Organization For A Flood Playbook. </a:t>
                      </a:r>
                      <a:r>
                        <a:rPr lang="en-US" sz="1000" b="0" i="0" dirty="0" smtClean="0">
                          <a:solidFill>
                            <a:schemeClr val="tx1"/>
                          </a:solidFill>
                          <a:latin typeface="Arial" panose="020B0604020202020204" pitchFamily="34" charset="0"/>
                          <a:cs typeface="Arial" panose="020B0604020202020204" pitchFamily="34" charset="0"/>
                        </a:rPr>
                        <a:t>America’s PrepareAthon!</a:t>
                      </a:r>
                      <a:endParaRPr lang="en-US" sz="10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4510" t="17380" r="14510" b="74545"/>
          <a:stretch/>
        </p:blipFill>
        <p:spPr>
          <a:xfrm>
            <a:off x="5013959" y="2128171"/>
            <a:ext cx="1630681" cy="812201"/>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64706" t="59235" r="18512" b="24187"/>
          <a:stretch/>
        </p:blipFill>
        <p:spPr>
          <a:xfrm>
            <a:off x="5021580" y="3845150"/>
            <a:ext cx="1304365" cy="1667435"/>
          </a:xfrm>
          <a:prstGeom prst="rect">
            <a:avLst/>
          </a:prstGeom>
        </p:spPr>
      </p:pic>
    </p:spTree>
    <p:extLst>
      <p:ext uri="{BB962C8B-B14F-4D97-AF65-F5344CB8AC3E}">
        <p14:creationId xmlns:p14="http://schemas.microsoft.com/office/powerpoint/2010/main" val="31798778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a:t>
            </a:r>
            <a:endParaRPr lang="en-US" dirty="0"/>
          </a:p>
        </p:txBody>
      </p:sp>
    </p:spTree>
    <p:extLst>
      <p:ext uri="{BB962C8B-B14F-4D97-AF65-F5344CB8AC3E}">
        <p14:creationId xmlns:p14="http://schemas.microsoft.com/office/powerpoint/2010/main" val="35271337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6290" y="744728"/>
            <a:ext cx="4599709" cy="600456"/>
          </a:xfrm>
        </p:spPr>
        <p:txBody>
          <a:bodyPr/>
          <a:lstStyle/>
          <a:p>
            <a:r>
              <a:rPr lang="en-US" dirty="0" smtClean="0"/>
              <a:t>Take Action</a:t>
            </a:r>
            <a:endParaRPr lang="en-US" i="1"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36</a:t>
            </a:fld>
            <a:endParaRPr lang="en-US" dirty="0"/>
          </a:p>
        </p:txBody>
      </p:sp>
      <p:sp>
        <p:nvSpPr>
          <p:cNvPr id="6" name="Title 1"/>
          <p:cNvSpPr txBox="1">
            <a:spLocks/>
          </p:cNvSpPr>
          <p:nvPr/>
        </p:nvSpPr>
        <p:spPr>
          <a:xfrm>
            <a:off x="533400" y="1655064"/>
            <a:ext cx="6705600" cy="1600438"/>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228600" indent="-228600">
              <a:spcAft>
                <a:spcPts val="600"/>
              </a:spcAft>
              <a:buFont typeface="+mj-lt"/>
              <a:buAutoNum type="arabicPeriod"/>
            </a:pPr>
            <a:r>
              <a:rPr lang="en-US" sz="1100" dirty="0" smtClean="0">
                <a:solidFill>
                  <a:schemeClr val="tx1"/>
                </a:solidFill>
              </a:rPr>
              <a:t>Make </a:t>
            </a:r>
            <a:r>
              <a:rPr lang="en-US" sz="1100" dirty="0">
                <a:solidFill>
                  <a:schemeClr val="tx1"/>
                </a:solidFill>
              </a:rPr>
              <a:t>sure that your Preparedness and Mitigation Project Plan is approved by the building owner if you are leasing or renting your building. Always check with your local building department to secure required permits prior to performing any retrofitting or other mitigation activity. </a:t>
            </a:r>
          </a:p>
          <a:p>
            <a:pPr marL="228600" indent="-228600">
              <a:spcAft>
                <a:spcPts val="600"/>
              </a:spcAft>
              <a:buFont typeface="+mj-lt"/>
              <a:buAutoNum type="arabicPeriod"/>
            </a:pPr>
            <a:r>
              <a:rPr lang="en-US" sz="1100" dirty="0" smtClean="0">
                <a:solidFill>
                  <a:schemeClr val="tx1"/>
                </a:solidFill>
              </a:rPr>
              <a:t>Perform </a:t>
            </a:r>
            <a:r>
              <a:rPr lang="en-US" sz="1100" dirty="0">
                <a:solidFill>
                  <a:schemeClr val="tx1"/>
                </a:solidFill>
              </a:rPr>
              <a:t>preparedness and mitigation activities as prioritized in the Preparedness and Mitigation Project Plan. Document your preparedness and mitigation as instructed in the applications for </a:t>
            </a:r>
            <a:r>
              <a:rPr lang="en-US" sz="1100" dirty="0">
                <a:solidFill>
                  <a:srgbClr val="4C4469"/>
                </a:solidFill>
              </a:rPr>
              <a:t>STAFF</a:t>
            </a:r>
            <a:r>
              <a:rPr lang="en-US" sz="1100" dirty="0">
                <a:solidFill>
                  <a:schemeClr val="tx1"/>
                </a:solidFill>
              </a:rPr>
              <a:t>, </a:t>
            </a:r>
            <a:r>
              <a:rPr lang="en-US" sz="1100" dirty="0">
                <a:solidFill>
                  <a:srgbClr val="4C4469"/>
                </a:solidFill>
              </a:rPr>
              <a:t>SURROUNDINGS</a:t>
            </a:r>
            <a:r>
              <a:rPr lang="en-US" sz="1100" dirty="0">
                <a:solidFill>
                  <a:schemeClr val="tx1"/>
                </a:solidFill>
              </a:rPr>
              <a:t>, </a:t>
            </a:r>
            <a:r>
              <a:rPr lang="en-US" sz="1100" dirty="0">
                <a:solidFill>
                  <a:srgbClr val="4C4469"/>
                </a:solidFill>
              </a:rPr>
              <a:t>SPACE</a:t>
            </a:r>
            <a:r>
              <a:rPr lang="en-US" sz="1100" dirty="0">
                <a:solidFill>
                  <a:schemeClr val="tx1"/>
                </a:solidFill>
              </a:rPr>
              <a:t>, </a:t>
            </a:r>
            <a:r>
              <a:rPr lang="en-US" sz="1100" dirty="0">
                <a:solidFill>
                  <a:srgbClr val="4C4469"/>
                </a:solidFill>
              </a:rPr>
              <a:t>SYSTEMS</a:t>
            </a:r>
            <a:r>
              <a:rPr lang="en-US" sz="1100" dirty="0">
                <a:solidFill>
                  <a:schemeClr val="tx1"/>
                </a:solidFill>
              </a:rPr>
              <a:t>, </a:t>
            </a:r>
            <a:r>
              <a:rPr lang="en-US" sz="1100" dirty="0">
                <a:solidFill>
                  <a:srgbClr val="4C4469"/>
                </a:solidFill>
              </a:rPr>
              <a:t>STRUCTURE</a:t>
            </a:r>
            <a:r>
              <a:rPr lang="en-US" sz="1100" dirty="0">
                <a:solidFill>
                  <a:schemeClr val="tx1"/>
                </a:solidFill>
              </a:rPr>
              <a:t>, and </a:t>
            </a:r>
            <a:r>
              <a:rPr lang="en-US" sz="1100" dirty="0">
                <a:solidFill>
                  <a:srgbClr val="4C4469"/>
                </a:solidFill>
              </a:rPr>
              <a:t>SERVICE</a:t>
            </a:r>
            <a:r>
              <a:rPr lang="en-US" sz="1100" dirty="0">
                <a:solidFill>
                  <a:schemeClr val="tx1"/>
                </a:solidFill>
              </a:rPr>
              <a:t> with signatures, photographs, receipts, or letters from a company manager, engineer, or design professional. </a:t>
            </a:r>
          </a:p>
          <a:p>
            <a:pPr marL="228600" indent="-228600">
              <a:spcAft>
                <a:spcPts val="600"/>
              </a:spcAft>
              <a:buFont typeface="+mj-lt"/>
              <a:buAutoNum type="arabicPeriod"/>
            </a:pPr>
            <a:r>
              <a:rPr lang="en-US" sz="1100" dirty="0" smtClean="0">
                <a:solidFill>
                  <a:schemeClr val="tx1"/>
                </a:solidFill>
              </a:rPr>
              <a:t>Complete </a:t>
            </a:r>
            <a:r>
              <a:rPr lang="en-US" sz="1100" dirty="0">
                <a:solidFill>
                  <a:schemeClr val="tx1"/>
                </a:solidFill>
              </a:rPr>
              <a:t>the following application and submit for recognition as a Ready Business.</a:t>
            </a:r>
          </a:p>
        </p:txBody>
      </p:sp>
      <p:sp>
        <p:nvSpPr>
          <p:cNvPr id="7" name="Subtitle 2"/>
          <p:cNvSpPr txBox="1">
            <a:spLocks/>
          </p:cNvSpPr>
          <p:nvPr/>
        </p:nvSpPr>
        <p:spPr>
          <a:xfrm>
            <a:off x="519908" y="622394"/>
            <a:ext cx="828142" cy="845123"/>
          </a:xfrm>
          <a:prstGeom prst="ellipse">
            <a:avLst/>
          </a:prstGeom>
          <a:noFill/>
          <a:ln w="25400">
            <a:solidFill>
              <a:srgbClr val="4C4469"/>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smtClean="0">
                <a:solidFill>
                  <a:srgbClr val="4C4469"/>
                </a:solidFill>
                <a:latin typeface="Arial" panose="020B0604020202020204" pitchFamily="34" charset="0"/>
                <a:cs typeface="Arial" panose="020B0604020202020204" pitchFamily="34" charset="0"/>
              </a:rPr>
              <a:t>3</a:t>
            </a:r>
            <a:endParaRPr lang="en-US" sz="2800" dirty="0">
              <a:solidFill>
                <a:srgbClr val="4C4469"/>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8512" t="59626" r="5536" b="20856"/>
          <a:stretch/>
        </p:blipFill>
        <p:spPr>
          <a:xfrm>
            <a:off x="5087469" y="5593976"/>
            <a:ext cx="2017060" cy="1963271"/>
          </a:xfrm>
          <a:prstGeom prst="rect">
            <a:avLst/>
          </a:prstGeom>
        </p:spPr>
      </p:pic>
    </p:spTree>
    <p:extLst>
      <p:ext uri="{BB962C8B-B14F-4D97-AF65-F5344CB8AC3E}">
        <p14:creationId xmlns:p14="http://schemas.microsoft.com/office/powerpoint/2010/main" val="13680309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a:xfrm>
            <a:off x="533400" y="3349758"/>
            <a:ext cx="6705600" cy="2200602"/>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600"/>
              </a:spcBef>
              <a:spcAft>
                <a:spcPts val="600"/>
              </a:spcAft>
            </a:pPr>
            <a:r>
              <a:rPr lang="en-US" sz="1100" b="1" dirty="0" smtClean="0">
                <a:solidFill>
                  <a:srgbClr val="4C4469"/>
                </a:solidFill>
              </a:rPr>
              <a:t>PLEASE COMPLETE:</a:t>
            </a:r>
          </a:p>
          <a:p>
            <a:pPr>
              <a:spcBef>
                <a:spcPts val="600"/>
              </a:spcBef>
              <a:spcAft>
                <a:spcPts val="600"/>
              </a:spcAft>
            </a:pPr>
            <a:r>
              <a:rPr lang="en-US" sz="1100" dirty="0" smtClean="0">
                <a:solidFill>
                  <a:schemeClr val="tx1"/>
                </a:solidFill>
              </a:rPr>
              <a:t>Organization Name:</a:t>
            </a:r>
          </a:p>
          <a:p>
            <a:pPr>
              <a:spcBef>
                <a:spcPts val="600"/>
              </a:spcBef>
              <a:spcAft>
                <a:spcPts val="600"/>
              </a:spcAft>
            </a:pPr>
            <a:r>
              <a:rPr lang="en-US" sz="1100" dirty="0" smtClean="0">
                <a:solidFill>
                  <a:schemeClr val="tx1"/>
                </a:solidFill>
              </a:rPr>
              <a:t>Owner/Manager:</a:t>
            </a:r>
          </a:p>
          <a:p>
            <a:pPr>
              <a:spcBef>
                <a:spcPts val="600"/>
              </a:spcBef>
              <a:spcAft>
                <a:spcPts val="600"/>
              </a:spcAft>
            </a:pPr>
            <a:r>
              <a:rPr lang="en-US" sz="1100" dirty="0" smtClean="0">
                <a:solidFill>
                  <a:schemeClr val="tx1"/>
                </a:solidFill>
              </a:rPr>
              <a:t>Address:</a:t>
            </a:r>
          </a:p>
          <a:p>
            <a:pPr>
              <a:spcBef>
                <a:spcPts val="600"/>
              </a:spcBef>
              <a:spcAft>
                <a:spcPts val="600"/>
              </a:spcAft>
              <a:tabLst>
                <a:tab pos="3709988" algn="l"/>
              </a:tabLst>
            </a:pPr>
            <a:r>
              <a:rPr lang="en-US" sz="1100" dirty="0" smtClean="0">
                <a:solidFill>
                  <a:schemeClr val="tx1"/>
                </a:solidFill>
              </a:rPr>
              <a:t>Phone Number:	Fax:</a:t>
            </a:r>
          </a:p>
          <a:p>
            <a:pPr>
              <a:spcBef>
                <a:spcPts val="600"/>
              </a:spcBef>
              <a:spcAft>
                <a:spcPts val="600"/>
              </a:spcAft>
            </a:pPr>
            <a:r>
              <a:rPr lang="en-US" sz="1100" dirty="0" smtClean="0">
                <a:solidFill>
                  <a:schemeClr val="tx1"/>
                </a:solidFill>
              </a:rPr>
              <a:t>Email:</a:t>
            </a:r>
          </a:p>
          <a:p>
            <a:pPr>
              <a:spcBef>
                <a:spcPts val="600"/>
              </a:spcBef>
              <a:spcAft>
                <a:spcPts val="600"/>
              </a:spcAft>
            </a:pPr>
            <a:r>
              <a:rPr lang="en-US" sz="1100" dirty="0" smtClean="0">
                <a:solidFill>
                  <a:schemeClr val="tx1"/>
                </a:solidFill>
              </a:rPr>
              <a:t>Organization Website URL:</a:t>
            </a:r>
          </a:p>
        </p:txBody>
      </p:sp>
      <p:sp>
        <p:nvSpPr>
          <p:cNvPr id="2" name="Title 1"/>
          <p:cNvSpPr>
            <a:spLocks noGrp="1"/>
          </p:cNvSpPr>
          <p:nvPr>
            <p:ph type="title"/>
          </p:nvPr>
        </p:nvSpPr>
        <p:spPr/>
        <p:txBody>
          <a:bodyPr/>
          <a:lstStyle/>
          <a:p>
            <a:r>
              <a:rPr lang="en-US" dirty="0" smtClean="0"/>
              <a:t>Take Action: Ready </a:t>
            </a:r>
            <a:r>
              <a:rPr lang="en-US" dirty="0"/>
              <a:t>Business Applications </a:t>
            </a:r>
          </a:p>
        </p:txBody>
      </p:sp>
      <p:sp>
        <p:nvSpPr>
          <p:cNvPr id="4" name="Title 1"/>
          <p:cNvSpPr txBox="1">
            <a:spLocks/>
          </p:cNvSpPr>
          <p:nvPr/>
        </p:nvSpPr>
        <p:spPr>
          <a:xfrm>
            <a:off x="533400" y="1655064"/>
            <a:ext cx="6705600" cy="1615827"/>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b="1" dirty="0">
                <a:solidFill>
                  <a:srgbClr val="4C4469"/>
                </a:solidFill>
              </a:rPr>
              <a:t>STAFF, SURROUNDINGS, SPACE, SYSTEMS, STRUCTURE, AND SERVICE APPLICATIONS </a:t>
            </a:r>
            <a:endParaRPr lang="en-US" b="1" dirty="0" smtClean="0">
              <a:solidFill>
                <a:srgbClr val="4C4469"/>
              </a:solidFill>
            </a:endParaRPr>
          </a:p>
          <a:p>
            <a:pPr>
              <a:spcBef>
                <a:spcPts val="0"/>
              </a:spcBef>
              <a:spcAft>
                <a:spcPts val="600"/>
              </a:spcAft>
            </a:pPr>
            <a:r>
              <a:rPr lang="en-US" sz="1100" dirty="0">
                <a:solidFill>
                  <a:schemeClr val="tx1"/>
                </a:solidFill>
              </a:rPr>
              <a:t>Now that you have taken the steps to prepare and mitigate your organization to protect customers and employees, you can gain recognition for your accomplishment by completing the application to join the Ready Business Community. </a:t>
            </a:r>
            <a:endParaRPr lang="en-US" sz="1100" dirty="0" smtClean="0">
              <a:solidFill>
                <a:schemeClr val="tx1"/>
              </a:solidFill>
            </a:endParaRPr>
          </a:p>
          <a:p>
            <a:pPr>
              <a:spcBef>
                <a:spcPts val="0"/>
              </a:spcBef>
              <a:spcAft>
                <a:spcPts val="600"/>
              </a:spcAft>
            </a:pPr>
            <a:r>
              <a:rPr lang="en-US" sz="1100" dirty="0" smtClean="0">
                <a:solidFill>
                  <a:schemeClr val="tx1"/>
                </a:solidFill>
              </a:rPr>
              <a:t>Once </a:t>
            </a:r>
            <a:r>
              <a:rPr lang="en-US" sz="1100" dirty="0">
                <a:solidFill>
                  <a:schemeClr val="tx1"/>
                </a:solidFill>
              </a:rPr>
              <a:t>you join, you will receive a Ready Business recognition certificate, window cling, and web badge to let your customers and staff know that you are a Ready Business. Also, your organization will be added to the list of program participants on the Ready Business website. You will also receive a sample news release that you may use to let your community know that you have taken action to prepare.</a:t>
            </a:r>
          </a:p>
        </p:txBody>
      </p:sp>
      <p:cxnSp>
        <p:nvCxnSpPr>
          <p:cNvPr id="9" name="Straight Connector 8"/>
          <p:cNvCxnSpPr/>
          <p:nvPr/>
        </p:nvCxnSpPr>
        <p:spPr>
          <a:xfrm>
            <a:off x="1850699" y="3852188"/>
            <a:ext cx="5388301"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1670917" y="4169688"/>
            <a:ext cx="5568083"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157257" y="4487188"/>
            <a:ext cx="6081743"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624467" y="4804688"/>
            <a:ext cx="2614533"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563049" y="4804688"/>
            <a:ext cx="2638932"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1016000" y="5127212"/>
            <a:ext cx="6223000"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312993" y="5445200"/>
            <a:ext cx="4926007"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29" name="Slide Number Placeholder 28"/>
          <p:cNvSpPr>
            <a:spLocks noGrp="1"/>
          </p:cNvSpPr>
          <p:nvPr>
            <p:ph type="sldNum" sz="quarter" idx="4"/>
          </p:nvPr>
        </p:nvSpPr>
        <p:spPr/>
        <p:txBody>
          <a:bodyPr/>
          <a:lstStyle/>
          <a:p>
            <a:fld id="{7749E63D-D648-FD44-8A88-2CC5333ECCD2}" type="slidenum">
              <a:rPr lang="en-US" smtClean="0"/>
              <a:pPr/>
              <a:t>37</a:t>
            </a:fld>
            <a:endParaRPr lang="en-US" dirty="0"/>
          </a:p>
        </p:txBody>
      </p:sp>
      <p:graphicFrame>
        <p:nvGraphicFramePr>
          <p:cNvPr id="24" name="Table 23"/>
          <p:cNvGraphicFramePr>
            <a:graphicFrameLocks noGrp="1"/>
          </p:cNvGraphicFramePr>
          <p:nvPr>
            <p:extLst>
              <p:ext uri="{D42A27DB-BD31-4B8C-83A1-F6EECF244321}">
                <p14:modId xmlns:p14="http://schemas.microsoft.com/office/powerpoint/2010/main" val="770093368"/>
              </p:ext>
            </p:extLst>
          </p:nvPr>
        </p:nvGraphicFramePr>
        <p:xfrm>
          <a:off x="533400" y="5707400"/>
          <a:ext cx="6705600" cy="2971800"/>
        </p:xfrm>
        <a:graphic>
          <a:graphicData uri="http://schemas.openxmlformats.org/drawingml/2006/table">
            <a:tbl>
              <a:tblPr>
                <a:tableStyleId>{5C22544A-7EE6-4342-B048-85BDC9FD1C3A}</a:tableStyleId>
              </a:tblPr>
              <a:tblGrid>
                <a:gridCol w="2480153">
                  <a:extLst>
                    <a:ext uri="{9D8B030D-6E8A-4147-A177-3AD203B41FA5}">
                      <a16:colId xmlns="" xmlns:a16="http://schemas.microsoft.com/office/drawing/2014/main" val="20000"/>
                    </a:ext>
                  </a:extLst>
                </a:gridCol>
                <a:gridCol w="4225447">
                  <a:extLst>
                    <a:ext uri="{9D8B030D-6E8A-4147-A177-3AD203B41FA5}">
                      <a16:colId xmlns="" xmlns:a16="http://schemas.microsoft.com/office/drawing/2014/main" val="20001"/>
                    </a:ext>
                  </a:extLst>
                </a:gridCol>
              </a:tblGrid>
              <a:tr h="320040">
                <a:tc gridSpan="2">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Ready Business Designation Level (Please indicate each level you are applying for):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kern="1200" dirty="0" smtClean="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extLst>
                  <a:ext uri="{0D108BD9-81ED-4DB2-BD59-A6C34878D82A}">
                    <a16:rowId xmlns="" xmlns:a16="http://schemas.microsoft.com/office/drawing/2014/main" val="10000"/>
                  </a:ext>
                </a:extLst>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smtClean="0">
                          <a:ln>
                            <a:noFill/>
                          </a:ln>
                          <a:solidFill>
                            <a:srgbClr val="4C4469"/>
                          </a:solidFill>
                          <a:effectLst/>
                          <a:uLnTx/>
                          <a:uFillTx/>
                          <a:latin typeface="Arial" panose="020B0604020202020204" pitchFamily="34" charset="0"/>
                          <a:ea typeface="+mn-ea"/>
                          <a:cs typeface="Arial" panose="020B0604020202020204" pitchFamily="34" charset="0"/>
                        </a:rPr>
                        <a:t>STAFF</a:t>
                      </a:r>
                      <a:r>
                        <a:rPr kumimoji="0" lang="en-US" sz="1000" b="0" i="0" u="none" strike="noStrike" kern="1200" cap="none" spc="0" normalizeH="0" baseline="0" noProof="0" dirty="0" smtClean="0">
                          <a:ln>
                            <a:noFill/>
                          </a:ln>
                          <a:solidFill>
                            <a:srgbClr val="00567D"/>
                          </a:solidFill>
                          <a:effectLst/>
                          <a:uLnTx/>
                          <a:uFillTx/>
                          <a:latin typeface="Arial" panose="020B0604020202020204" pitchFamily="34" charset="0"/>
                          <a:ea typeface="+mn-ea"/>
                          <a:cs typeface="Arial" panose="020B0604020202020204" pitchFamily="34" charset="0"/>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steps one through six for </a:t>
                      </a:r>
                      <a:r>
                        <a:rPr lang="en-US" sz="1000" b="0" kern="1200" dirty="0" smtClean="0">
                          <a:solidFill>
                            <a:srgbClr val="4C4469"/>
                          </a:solidFill>
                          <a:latin typeface="Arial" panose="020B0604020202020204" pitchFamily="34" charset="0"/>
                          <a:ea typeface="+mn-ea"/>
                          <a:cs typeface="Arial" panose="020B0604020202020204" pitchFamily="34" charset="0"/>
                        </a:rPr>
                        <a:t>STAFF</a:t>
                      </a:r>
                      <a:r>
                        <a:rPr lang="en-US" sz="1000" b="0" kern="1200" dirty="0" smtClean="0">
                          <a:solidFill>
                            <a:schemeClr val="dk1"/>
                          </a:solidFill>
                          <a:latin typeface="Arial" panose="020B0604020202020204" pitchFamily="34" charset="0"/>
                          <a:ea typeface="+mn-ea"/>
                          <a:cs typeface="Arial" panose="020B0604020202020204" pitchFamily="34" charset="0"/>
                        </a:rPr>
                        <a:t>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45720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smtClean="0">
                          <a:ln>
                            <a:noFill/>
                          </a:ln>
                          <a:solidFill>
                            <a:srgbClr val="4C4469"/>
                          </a:solidFill>
                          <a:effectLst/>
                          <a:uLnTx/>
                          <a:uFillTx/>
                          <a:latin typeface="Arial" panose="020B0604020202020204" pitchFamily="34" charset="0"/>
                          <a:ea typeface="+mn-ea"/>
                          <a:cs typeface="Arial" panose="020B0604020202020204" pitchFamily="34" charset="0"/>
                        </a:rPr>
                        <a:t>SURROUNDINGS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smtClean="0">
                          <a:solidFill>
                            <a:srgbClr val="4C4469"/>
                          </a:solidFill>
                          <a:latin typeface="Arial" panose="020B0604020202020204" pitchFamily="34" charset="0"/>
                          <a:ea typeface="+mn-ea"/>
                          <a:cs typeface="Arial" panose="020B0604020202020204" pitchFamily="34" charset="0"/>
                        </a:rPr>
                        <a:t>SURROUNDINGS</a:t>
                      </a:r>
                      <a:r>
                        <a:rPr lang="en-US" sz="1000" b="0" kern="1200" dirty="0" smtClean="0">
                          <a:solidFill>
                            <a:schemeClr val="dk1"/>
                          </a:solidFill>
                          <a:latin typeface="Arial" panose="020B0604020202020204" pitchFamily="34" charset="0"/>
                          <a:ea typeface="+mn-ea"/>
                          <a:cs typeface="Arial" panose="020B0604020202020204" pitchFamily="34" charset="0"/>
                        </a:rPr>
                        <a:t> mitigation activities </a:t>
                      </a:r>
                      <a:br>
                        <a:rPr lang="en-US" sz="1000" b="0" kern="1200" dirty="0" smtClean="0">
                          <a:solidFill>
                            <a:schemeClr val="dk1"/>
                          </a:solidFill>
                          <a:latin typeface="Arial" panose="020B0604020202020204" pitchFamily="34" charset="0"/>
                          <a:ea typeface="+mn-ea"/>
                          <a:cs typeface="Arial" panose="020B0604020202020204" pitchFamily="34" charset="0"/>
                        </a:rPr>
                      </a:br>
                      <a:r>
                        <a:rPr lang="en-US" sz="1000" b="0" kern="1200" dirty="0" smtClean="0">
                          <a:solidFill>
                            <a:schemeClr val="dk1"/>
                          </a:solidFill>
                          <a:latin typeface="Arial" panose="020B0604020202020204" pitchFamily="34" charset="0"/>
                          <a:ea typeface="+mn-ea"/>
                          <a:cs typeface="Arial" panose="020B0604020202020204" pitchFamily="34" charset="0"/>
                        </a:rPr>
                        <a:t>for recognition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720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smtClean="0">
                          <a:ln>
                            <a:noFill/>
                          </a:ln>
                          <a:solidFill>
                            <a:srgbClr val="4C4469"/>
                          </a:solidFill>
                          <a:effectLst/>
                          <a:uLnTx/>
                          <a:uFillTx/>
                          <a:latin typeface="Arial" panose="020B0604020202020204" pitchFamily="34" charset="0"/>
                          <a:ea typeface="+mn-ea"/>
                          <a:cs typeface="Arial" panose="020B0604020202020204" pitchFamily="34" charset="0"/>
                        </a:rPr>
                        <a:t>SPACE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smtClean="0">
                          <a:solidFill>
                            <a:srgbClr val="4C4469"/>
                          </a:solidFill>
                          <a:latin typeface="Arial" panose="020B0604020202020204" pitchFamily="34" charset="0"/>
                          <a:ea typeface="+mn-ea"/>
                          <a:cs typeface="Arial" panose="020B0604020202020204" pitchFamily="34" charset="0"/>
                        </a:rPr>
                        <a:t>SPACE</a:t>
                      </a:r>
                      <a:r>
                        <a:rPr lang="en-US" sz="1000" b="0" kern="1200" dirty="0" smtClean="0">
                          <a:solidFill>
                            <a:schemeClr val="dk1"/>
                          </a:solidFill>
                          <a:latin typeface="Arial" panose="020B0604020202020204" pitchFamily="34" charset="0"/>
                          <a:ea typeface="+mn-ea"/>
                          <a:cs typeface="Arial" panose="020B0604020202020204" pitchFamily="34" charset="0"/>
                        </a:rPr>
                        <a:t> activities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smtClean="0">
                          <a:ln>
                            <a:noFill/>
                          </a:ln>
                          <a:solidFill>
                            <a:srgbClr val="4C4469"/>
                          </a:solidFill>
                          <a:effectLst/>
                          <a:uLnTx/>
                          <a:uFillTx/>
                          <a:latin typeface="Arial" panose="020B0604020202020204" pitchFamily="34" charset="0"/>
                          <a:ea typeface="+mn-ea"/>
                          <a:cs typeface="Arial" panose="020B0604020202020204" pitchFamily="34" charset="0"/>
                        </a:rPr>
                        <a:t>SYSTEMS</a:t>
                      </a:r>
                      <a:endParaRPr kumimoji="0" lang="en-US" sz="1000" b="0" i="0" u="none" strike="noStrike" kern="1200" cap="none" spc="0" normalizeH="0" baseline="0" noProof="0" dirty="0" smtClean="0">
                        <a:ln>
                          <a:noFill/>
                        </a:ln>
                        <a:solidFill>
                          <a:srgbClr val="4C4469"/>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smtClean="0">
                          <a:solidFill>
                            <a:srgbClr val="4C4469"/>
                          </a:solidFill>
                          <a:latin typeface="Arial" panose="020B0604020202020204" pitchFamily="34" charset="0"/>
                          <a:ea typeface="+mn-ea"/>
                          <a:cs typeface="Arial" panose="020B0604020202020204" pitchFamily="34" charset="0"/>
                        </a:rPr>
                        <a:t>SYSTEMS</a:t>
                      </a:r>
                      <a:r>
                        <a:rPr lang="en-US" sz="1000" b="0" kern="1200" dirty="0" smtClean="0">
                          <a:solidFill>
                            <a:schemeClr val="dk1"/>
                          </a:solidFill>
                          <a:latin typeface="Arial" panose="020B0604020202020204" pitchFamily="34" charset="0"/>
                          <a:ea typeface="+mn-ea"/>
                          <a:cs typeface="Arial" panose="020B0604020202020204" pitchFamily="34" charset="0"/>
                        </a:rPr>
                        <a:t> activities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smtClean="0">
                          <a:ln>
                            <a:noFill/>
                          </a:ln>
                          <a:solidFill>
                            <a:srgbClr val="4C4469"/>
                          </a:solidFill>
                          <a:effectLst/>
                          <a:uLnTx/>
                          <a:uFillTx/>
                          <a:latin typeface="Arial" panose="020B0604020202020204" pitchFamily="34" charset="0"/>
                          <a:ea typeface="+mn-ea"/>
                          <a:cs typeface="Arial" panose="020B0604020202020204" pitchFamily="34" charset="0"/>
                        </a:rPr>
                        <a:t>STRUCTURE</a:t>
                      </a:r>
                      <a:endParaRPr kumimoji="0" lang="en-US" sz="1000" b="0" i="0" u="none" strike="noStrike" kern="1200" cap="none" spc="0" normalizeH="0" baseline="0" noProof="0" dirty="0" smtClean="0">
                        <a:ln>
                          <a:noFill/>
                        </a:ln>
                        <a:solidFill>
                          <a:srgbClr val="4C4469"/>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one of the applicable </a:t>
                      </a:r>
                      <a:r>
                        <a:rPr lang="en-US" sz="1000" b="0" kern="1200" dirty="0" smtClean="0">
                          <a:solidFill>
                            <a:srgbClr val="4C4469"/>
                          </a:solidFill>
                          <a:latin typeface="Arial" panose="020B0604020202020204" pitchFamily="34" charset="0"/>
                          <a:ea typeface="+mn-ea"/>
                          <a:cs typeface="Arial" panose="020B0604020202020204" pitchFamily="34" charset="0"/>
                        </a:rPr>
                        <a:t>STRUCTURE</a:t>
                      </a:r>
                      <a:r>
                        <a:rPr lang="en-US" sz="1000" b="0" kern="1200" dirty="0" smtClean="0">
                          <a:solidFill>
                            <a:schemeClr val="dk1"/>
                          </a:solidFill>
                          <a:latin typeface="Arial" panose="020B0604020202020204" pitchFamily="34" charset="0"/>
                          <a:ea typeface="+mn-ea"/>
                          <a:cs typeface="Arial" panose="020B0604020202020204" pitchFamily="34" charset="0"/>
                        </a:rPr>
                        <a:t> activities </a:t>
                      </a:r>
                      <a:br>
                        <a:rPr lang="en-US" sz="1000" b="0" kern="1200" dirty="0" smtClean="0">
                          <a:solidFill>
                            <a:schemeClr val="dk1"/>
                          </a:solidFill>
                          <a:latin typeface="Arial" panose="020B0604020202020204" pitchFamily="34" charset="0"/>
                          <a:ea typeface="+mn-ea"/>
                          <a:cs typeface="Arial" panose="020B0604020202020204" pitchFamily="34" charset="0"/>
                        </a:rPr>
                      </a:br>
                      <a:r>
                        <a:rPr lang="en-US" sz="1000" b="0" kern="1200" dirty="0" smtClean="0">
                          <a:solidFill>
                            <a:schemeClr val="dk1"/>
                          </a:solidFill>
                          <a:latin typeface="Arial" panose="020B0604020202020204" pitchFamily="34" charset="0"/>
                          <a:ea typeface="+mn-ea"/>
                          <a:cs typeface="Arial" panose="020B0604020202020204" pitchFamily="34" charset="0"/>
                        </a:rPr>
                        <a:t>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smtClean="0">
                          <a:ln>
                            <a:noFill/>
                          </a:ln>
                          <a:solidFill>
                            <a:srgbClr val="4C4469"/>
                          </a:solidFill>
                          <a:effectLst/>
                          <a:uLnTx/>
                          <a:uFillTx/>
                          <a:latin typeface="Arial" panose="020B0604020202020204" pitchFamily="34" charset="0"/>
                          <a:ea typeface="+mn-ea"/>
                          <a:cs typeface="Arial" panose="020B0604020202020204" pitchFamily="34" charset="0"/>
                        </a:rPr>
                        <a:t>SERVICE</a:t>
                      </a:r>
                      <a:endParaRPr kumimoji="0" lang="en-US" sz="1000" b="0" i="0" u="none" strike="noStrike" kern="1200" cap="none" spc="0" normalizeH="0" baseline="0" noProof="0" dirty="0" smtClean="0">
                        <a:ln>
                          <a:noFill/>
                        </a:ln>
                        <a:solidFill>
                          <a:srgbClr val="4C4469"/>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smtClean="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smtClean="0">
                          <a:solidFill>
                            <a:srgbClr val="4C4469"/>
                          </a:solidFill>
                          <a:latin typeface="Arial" panose="020B0604020202020204" pitchFamily="34" charset="0"/>
                          <a:ea typeface="+mn-ea"/>
                          <a:cs typeface="Arial" panose="020B0604020202020204" pitchFamily="34" charset="0"/>
                        </a:rPr>
                        <a:t>SERVICE</a:t>
                      </a:r>
                      <a:r>
                        <a:rPr lang="en-US" sz="1000" b="0" kern="1200" dirty="0" smtClean="0">
                          <a:solidFill>
                            <a:schemeClr val="dk1"/>
                          </a:solidFill>
                          <a:latin typeface="Arial" panose="020B0604020202020204" pitchFamily="34" charset="0"/>
                          <a:ea typeface="+mn-ea"/>
                          <a:cs typeface="Arial" panose="020B0604020202020204" pitchFamily="34" charset="0"/>
                        </a:rPr>
                        <a:t> activities and </a:t>
                      </a:r>
                      <a:r>
                        <a:rPr lang="en-US" sz="1000" b="0" kern="1200" dirty="0" smtClean="0">
                          <a:solidFill>
                            <a:srgbClr val="4C4469"/>
                          </a:solidFill>
                          <a:latin typeface="Arial" panose="020B0604020202020204" pitchFamily="34" charset="0"/>
                          <a:ea typeface="+mn-ea"/>
                          <a:cs typeface="Arial" panose="020B0604020202020204" pitchFamily="34" charset="0"/>
                        </a:rPr>
                        <a:t>STAFF</a:t>
                      </a:r>
                      <a:r>
                        <a:rPr lang="en-US" sz="1000" b="0" kern="1200" dirty="0" smtClean="0">
                          <a:solidFill>
                            <a:schemeClr val="dk1"/>
                          </a:solidFill>
                          <a:latin typeface="Arial" panose="020B0604020202020204" pitchFamily="34" charset="0"/>
                          <a:ea typeface="+mn-ea"/>
                          <a:cs typeface="Arial" panose="020B0604020202020204" pitchFamily="34" charset="0"/>
                        </a:rPr>
                        <a:t>, </a:t>
                      </a:r>
                      <a:r>
                        <a:rPr lang="en-US" sz="1000" b="0" kern="1200" dirty="0" smtClean="0">
                          <a:solidFill>
                            <a:srgbClr val="4C4469"/>
                          </a:solidFill>
                          <a:latin typeface="Arial" panose="020B0604020202020204" pitchFamily="34" charset="0"/>
                          <a:ea typeface="+mn-ea"/>
                          <a:cs typeface="Arial" panose="020B0604020202020204" pitchFamily="34" charset="0"/>
                        </a:rPr>
                        <a:t>SURROUNDINGS</a:t>
                      </a:r>
                      <a:r>
                        <a:rPr lang="en-US" sz="1000" b="0" kern="1200" dirty="0" smtClean="0">
                          <a:solidFill>
                            <a:schemeClr val="dk1"/>
                          </a:solidFill>
                          <a:latin typeface="Arial" panose="020B0604020202020204" pitchFamily="34" charset="0"/>
                          <a:ea typeface="+mn-ea"/>
                          <a:cs typeface="Arial" panose="020B0604020202020204" pitchFamily="34" charset="0"/>
                        </a:rPr>
                        <a:t>, </a:t>
                      </a:r>
                      <a:r>
                        <a:rPr lang="en-US" sz="1000" b="0" kern="1200" dirty="0" smtClean="0">
                          <a:solidFill>
                            <a:srgbClr val="4C4469"/>
                          </a:solidFill>
                          <a:latin typeface="Arial" panose="020B0604020202020204" pitchFamily="34" charset="0"/>
                          <a:ea typeface="+mn-ea"/>
                          <a:cs typeface="Arial" panose="020B0604020202020204" pitchFamily="34" charset="0"/>
                        </a:rPr>
                        <a:t>SPACE</a:t>
                      </a:r>
                      <a:r>
                        <a:rPr lang="en-US" sz="1000" b="0" kern="1200" dirty="0" smtClean="0">
                          <a:solidFill>
                            <a:schemeClr val="dk1"/>
                          </a:solidFill>
                          <a:latin typeface="Arial" panose="020B0604020202020204" pitchFamily="34" charset="0"/>
                          <a:ea typeface="+mn-ea"/>
                          <a:cs typeface="Arial" panose="020B0604020202020204" pitchFamily="34" charset="0"/>
                        </a:rPr>
                        <a:t>, </a:t>
                      </a:r>
                      <a:r>
                        <a:rPr lang="en-US" sz="1000" b="0" kern="1200" dirty="0" smtClean="0">
                          <a:solidFill>
                            <a:srgbClr val="4C4469"/>
                          </a:solidFill>
                          <a:latin typeface="Arial" panose="020B0604020202020204" pitchFamily="34" charset="0"/>
                          <a:ea typeface="+mn-ea"/>
                          <a:cs typeface="Arial" panose="020B0604020202020204" pitchFamily="34" charset="0"/>
                        </a:rPr>
                        <a:t>SYSTEMS</a:t>
                      </a:r>
                      <a:r>
                        <a:rPr lang="en-US" sz="1000" b="0" kern="1200" dirty="0" smtClean="0">
                          <a:solidFill>
                            <a:schemeClr val="dk1"/>
                          </a:solidFill>
                          <a:latin typeface="Arial" panose="020B0604020202020204" pitchFamily="34" charset="0"/>
                          <a:ea typeface="+mn-ea"/>
                          <a:cs typeface="Arial" panose="020B0604020202020204" pitchFamily="34" charset="0"/>
                        </a:rPr>
                        <a:t>, and </a:t>
                      </a:r>
                      <a:r>
                        <a:rPr lang="en-US" sz="1000" b="0" kern="1200" dirty="0" smtClean="0">
                          <a:solidFill>
                            <a:srgbClr val="4C4469"/>
                          </a:solidFill>
                          <a:latin typeface="Arial" panose="020B0604020202020204" pitchFamily="34" charset="0"/>
                          <a:ea typeface="+mn-ea"/>
                          <a:cs typeface="Arial" panose="020B0604020202020204" pitchFamily="34" charset="0"/>
                        </a:rPr>
                        <a:t>STRUCTURE</a:t>
                      </a:r>
                      <a:r>
                        <a:rPr lang="en-US" sz="1000" b="0" kern="1200" dirty="0" smtClean="0">
                          <a:solidFill>
                            <a:schemeClr val="dk1"/>
                          </a:solidFill>
                          <a:latin typeface="Arial" panose="020B0604020202020204" pitchFamily="34" charset="0"/>
                          <a:ea typeface="+mn-ea"/>
                          <a:cs typeface="Arial" panose="020B0604020202020204" pitchFamily="34" charset="0"/>
                        </a:rPr>
                        <a:t> </a:t>
                      </a:r>
                      <a:br>
                        <a:rPr lang="en-US" sz="1000" b="0" kern="1200" dirty="0" smtClean="0">
                          <a:solidFill>
                            <a:schemeClr val="dk1"/>
                          </a:solidFill>
                          <a:latin typeface="Arial" panose="020B0604020202020204" pitchFamily="34" charset="0"/>
                          <a:ea typeface="+mn-ea"/>
                          <a:cs typeface="Arial" panose="020B0604020202020204" pitchFamily="34" charset="0"/>
                        </a:rPr>
                      </a:br>
                      <a:r>
                        <a:rPr lang="en-US" sz="1000" b="0" kern="1200" dirty="0" smtClean="0">
                          <a:solidFill>
                            <a:schemeClr val="dk1"/>
                          </a:solidFill>
                          <a:latin typeface="Arial" panose="020B0604020202020204" pitchFamily="34" charset="0"/>
                          <a:ea typeface="+mn-ea"/>
                          <a:cs typeface="Arial" panose="020B0604020202020204" pitchFamily="34" charset="0"/>
                        </a:rPr>
                        <a:t>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bl>
          </a:graphicData>
        </a:graphic>
      </p:graphicFrame>
      <p:sp>
        <p:nvSpPr>
          <p:cNvPr id="25" name="TextBox 24"/>
          <p:cNvSpPr txBox="1"/>
          <p:nvPr/>
        </p:nvSpPr>
        <p:spPr>
          <a:xfrm>
            <a:off x="535669" y="8808199"/>
            <a:ext cx="6032771"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Provide documentation of preparedness actions and mitigation performed on the following </a:t>
            </a:r>
            <a:r>
              <a:rPr lang="en-US" sz="900" dirty="0" smtClean="0">
                <a:latin typeface="Arial" panose="020B0604020202020204" pitchFamily="34" charset="0"/>
                <a:cs typeface="Arial" panose="020B0604020202020204" pitchFamily="34" charset="0"/>
              </a:rPr>
              <a:t>pages.</a:t>
            </a:r>
            <a:endParaRPr lang="en-US"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06839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 Ready </a:t>
            </a:r>
            <a:r>
              <a:rPr lang="en-US" dirty="0"/>
              <a:t>Business </a:t>
            </a:r>
            <a:r>
              <a:rPr lang="en-US" dirty="0" smtClean="0"/>
              <a:t>– </a:t>
            </a:r>
            <a:br>
              <a:rPr lang="en-US" dirty="0" smtClean="0"/>
            </a:br>
            <a:r>
              <a:rPr lang="en-US" dirty="0" smtClean="0"/>
              <a:t>STAFF Application </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38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626939909"/>
              </p:ext>
            </p:extLst>
          </p:nvPr>
        </p:nvGraphicFramePr>
        <p:xfrm>
          <a:off x="533400" y="1655064"/>
          <a:ext cx="6705600" cy="5806440"/>
        </p:xfrm>
        <a:graphic>
          <a:graphicData uri="http://schemas.openxmlformats.org/drawingml/2006/table">
            <a:tbl>
              <a:tblPr>
                <a:tableStyleId>{5C22544A-7EE6-4342-B048-85BDC9FD1C3A}</a:tableStyleId>
              </a:tblPr>
              <a:tblGrid>
                <a:gridCol w="2847584">
                  <a:extLst>
                    <a:ext uri="{9D8B030D-6E8A-4147-A177-3AD203B41FA5}">
                      <a16:colId xmlns="" xmlns:a16="http://schemas.microsoft.com/office/drawing/2014/main" val="20000"/>
                    </a:ext>
                  </a:extLst>
                </a:gridCol>
                <a:gridCol w="1745293">
                  <a:extLst>
                    <a:ext uri="{9D8B030D-6E8A-4147-A177-3AD203B41FA5}">
                      <a16:colId xmlns="" xmlns:a16="http://schemas.microsoft.com/office/drawing/2014/main" val="20001"/>
                    </a:ext>
                  </a:extLst>
                </a:gridCol>
                <a:gridCol w="2112723">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
                      </a:r>
                      <a:br>
                        <a:rPr lang="en-US" sz="1000" b="1" i="0" dirty="0" smtClean="0">
                          <a:solidFill>
                            <a:schemeClr val="bg1"/>
                          </a:solidFill>
                          <a:latin typeface="Arial" panose="020B0604020202020204" pitchFamily="34" charset="0"/>
                          <a:ea typeface="Arial" charset="0"/>
                          <a:cs typeface="Arial" panose="020B0604020202020204" pitchFamily="34" charset="0"/>
                        </a:rPr>
                      </a:br>
                      <a:r>
                        <a:rPr lang="en-US" sz="1000" b="1" i="0" dirty="0" smtClean="0">
                          <a:solidFill>
                            <a:schemeClr val="bg1"/>
                          </a:solidFill>
                          <a:latin typeface="Arial" panose="020B0604020202020204" pitchFamily="34" charset="0"/>
                          <a:ea typeface="Arial" charset="0"/>
                          <a:cs typeface="Arial" panose="020B0604020202020204" pitchFamily="34" charset="0"/>
                        </a:rPr>
                        <a:t>PREPAREDNESS ACTIONS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INITIAL/DATE OF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RESPONSIBLE PERSON </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Developed Business Continuity and Crisis Communication Plans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Must be completed to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receive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Conducted an Employee Awareness Campaign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Must be completed to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receive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9"/>
                  </a:ext>
                </a:extLst>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Developed an Employee Training Program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Must be completed to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receive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640080">
                <a:tc>
                  <a:txBody>
                    <a:bodyPr/>
                    <a:lstStyle/>
                    <a:p>
                      <a:pPr marL="574675" indent="0">
                        <a:tabLst/>
                      </a:pPr>
                      <a:r>
                        <a:rPr lang="en-US" sz="1000" b="0" dirty="0" smtClean="0">
                          <a:solidFill>
                            <a:schemeClr val="tx1"/>
                          </a:solidFill>
                          <a:latin typeface="Arial" panose="020B0604020202020204" pitchFamily="34" charset="0"/>
                          <a:cs typeface="Arial" panose="020B0604020202020204" pitchFamily="34" charset="0"/>
                        </a:rPr>
                        <a:t>Conducted an Employee Training Session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Must be completed</a:t>
                      </a:r>
                      <a:r>
                        <a:rPr lang="en-US" sz="1000" b="0" baseline="0" dirty="0" smtClean="0">
                          <a:solidFill>
                            <a:schemeClr val="tx1"/>
                          </a:solidFill>
                          <a:latin typeface="Arial" panose="020B0604020202020204" pitchFamily="34" charset="0"/>
                          <a:cs typeface="Arial" panose="020B0604020202020204" pitchFamily="34" charset="0"/>
                        </a:rPr>
                        <a:t> to </a:t>
                      </a:r>
                      <a:br>
                        <a:rPr lang="en-US" sz="1000" b="0" baseline="0" dirty="0" smtClean="0">
                          <a:solidFill>
                            <a:schemeClr val="tx1"/>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receive recognition</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Conducted a Flood Drill</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Must be completed</a:t>
                      </a:r>
                      <a:r>
                        <a:rPr lang="en-US" sz="1000" b="0" baseline="0" dirty="0" smtClean="0">
                          <a:solidFill>
                            <a:schemeClr val="tx1"/>
                          </a:solidFill>
                          <a:latin typeface="Arial" panose="020B0604020202020204" pitchFamily="34" charset="0"/>
                          <a:cs typeface="Arial" panose="020B0604020202020204" pitchFamily="34" charset="0"/>
                        </a:rPr>
                        <a:t> to </a:t>
                      </a:r>
                      <a:br>
                        <a:rPr lang="en-US" sz="1000" b="0" baseline="0" dirty="0" smtClean="0">
                          <a:solidFill>
                            <a:schemeClr val="tx1"/>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receive recognition</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640080">
                <a:tc>
                  <a:txBody>
                    <a:bodyPr/>
                    <a:lstStyle/>
                    <a:p>
                      <a:pPr marL="574675" indent="0"/>
                      <a:r>
                        <a:rPr lang="en-US" sz="1000" b="0" dirty="0" smtClean="0">
                          <a:solidFill>
                            <a:schemeClr val="tx1"/>
                          </a:solidFill>
                          <a:latin typeface="Arial" panose="020B0604020202020204" pitchFamily="34" charset="0"/>
                          <a:cs typeface="Arial" panose="020B0604020202020204" pitchFamily="34" charset="0"/>
                        </a:rPr>
                        <a:t>Reviewed Insurance Coverage/Created Inventory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Must be completed</a:t>
                      </a:r>
                      <a:r>
                        <a:rPr lang="en-US" sz="1000" b="0" baseline="0" dirty="0" smtClean="0">
                          <a:solidFill>
                            <a:schemeClr val="tx1"/>
                          </a:solidFill>
                          <a:latin typeface="Arial" panose="020B0604020202020204" pitchFamily="34" charset="0"/>
                          <a:cs typeface="Arial" panose="020B0604020202020204" pitchFamily="34" charset="0"/>
                        </a:rPr>
                        <a:t> to </a:t>
                      </a:r>
                      <a:br>
                        <a:rPr lang="en-US" sz="1000" b="0" baseline="0" dirty="0" smtClean="0">
                          <a:solidFill>
                            <a:schemeClr val="tx1"/>
                          </a:solidFill>
                          <a:latin typeface="Arial" panose="020B0604020202020204" pitchFamily="34" charset="0"/>
                          <a:cs typeface="Arial" panose="020B0604020202020204" pitchFamily="34" charset="0"/>
                        </a:rPr>
                      </a:br>
                      <a:r>
                        <a:rPr lang="en-US" sz="1000" b="0" baseline="0" dirty="0" smtClean="0">
                          <a:solidFill>
                            <a:schemeClr val="tx1"/>
                          </a:solidFill>
                          <a:latin typeface="Arial" panose="020B0604020202020204" pitchFamily="34" charset="0"/>
                          <a:cs typeface="Arial" panose="020B0604020202020204" pitchFamily="34" charset="0"/>
                        </a:rPr>
                        <a:t>receive recognition</a:t>
                      </a:r>
                      <a:endParaRPr lang="en-US" sz="10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r h="685800">
                <a:tc>
                  <a:txBody>
                    <a:bodyPr/>
                    <a:lstStyle/>
                    <a:p>
                      <a:r>
                        <a:rPr lang="en-US" sz="1000" b="1" dirty="0" smtClean="0">
                          <a:solidFill>
                            <a:srgbClr val="4C4469"/>
                          </a:solidFill>
                          <a:latin typeface="Arial" panose="020B0604020202020204" pitchFamily="34" charset="0"/>
                          <a:cs typeface="Arial" panose="020B0604020202020204" pitchFamily="34" charset="0"/>
                        </a:rPr>
                        <a:t>ADDITIONAL ACTION: </a:t>
                      </a:r>
                      <a:r>
                        <a:rPr lang="en-US" sz="1000" b="1" dirty="0" smtClean="0">
                          <a:solidFill>
                            <a:schemeClr val="tx1"/>
                          </a:solidFill>
                          <a:latin typeface="Arial" panose="020B0604020202020204" pitchFamily="34" charset="0"/>
                          <a:cs typeface="Arial" panose="020B0604020202020204" pitchFamily="34" charset="0"/>
                        </a:rPr>
                        <a:t/>
                      </a:r>
                      <a:br>
                        <a:rPr lang="en-US" sz="1000" b="1"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Developed an Employee Shelter/Evacuation Plan and Included an Emergency Supply Kit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822960">
                <a:tc>
                  <a:txBody>
                    <a:bodyPr/>
                    <a:lstStyle/>
                    <a:p>
                      <a:r>
                        <a:rPr lang="en-US" sz="1000" b="1" dirty="0" smtClean="0">
                          <a:solidFill>
                            <a:srgbClr val="4C4469"/>
                          </a:solidFill>
                          <a:latin typeface="Arial" panose="020B0604020202020204" pitchFamily="34" charset="0"/>
                          <a:cs typeface="Arial" panose="020B0604020202020204" pitchFamily="34" charset="0"/>
                        </a:rPr>
                        <a:t>ADDITIONAL ACTION: </a:t>
                      </a:r>
                      <a:br>
                        <a:rPr lang="en-US" sz="1000" b="1" dirty="0" smtClean="0">
                          <a:solidFill>
                            <a:srgbClr val="4C4469"/>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Purchased a NOAA Weather Radio for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Monitoring During an Event/Downloaded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a Mobile Alerting App</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bl>
          </a:graphicData>
        </a:graphic>
      </p:graphicFrame>
      <p:sp>
        <p:nvSpPr>
          <p:cNvPr id="9" name="Oval 8"/>
          <p:cNvSpPr/>
          <p:nvPr/>
        </p:nvSpPr>
        <p:spPr>
          <a:xfrm>
            <a:off x="641045" y="2192168"/>
            <a:ext cx="457200" cy="457200"/>
          </a:xfrm>
          <a:prstGeom prst="ellipse">
            <a:avLst/>
          </a:prstGeom>
          <a:solidFill>
            <a:srgbClr val="413960"/>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1</a:t>
            </a:r>
            <a:endParaRPr lang="en-US" b="1" dirty="0">
              <a:solidFill>
                <a:schemeClr val="bg1"/>
              </a:solidFill>
              <a:latin typeface="Arial" panose="020B0604020202020204" pitchFamily="34" charset="0"/>
              <a:cs typeface="Arial" panose="020B0604020202020204" pitchFamily="34" charset="0"/>
            </a:endParaRPr>
          </a:p>
        </p:txBody>
      </p:sp>
      <p:sp>
        <p:nvSpPr>
          <p:cNvPr id="10" name="Oval 9"/>
          <p:cNvSpPr/>
          <p:nvPr/>
        </p:nvSpPr>
        <p:spPr>
          <a:xfrm>
            <a:off x="641045" y="2831824"/>
            <a:ext cx="457200" cy="457200"/>
          </a:xfrm>
          <a:prstGeom prst="ellipse">
            <a:avLst/>
          </a:prstGeom>
          <a:solidFill>
            <a:srgbClr val="413960"/>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2</a:t>
            </a:r>
            <a:endParaRPr lang="en-US" b="1" dirty="0">
              <a:solidFill>
                <a:schemeClr val="bg1"/>
              </a:solidFill>
              <a:latin typeface="Arial" panose="020B0604020202020204" pitchFamily="34" charset="0"/>
              <a:cs typeface="Arial" panose="020B0604020202020204" pitchFamily="34" charset="0"/>
            </a:endParaRPr>
          </a:p>
        </p:txBody>
      </p:sp>
      <p:sp>
        <p:nvSpPr>
          <p:cNvPr id="11" name="Oval 10"/>
          <p:cNvSpPr/>
          <p:nvPr/>
        </p:nvSpPr>
        <p:spPr>
          <a:xfrm>
            <a:off x="641045" y="3471480"/>
            <a:ext cx="457200" cy="457200"/>
          </a:xfrm>
          <a:prstGeom prst="ellipse">
            <a:avLst/>
          </a:prstGeom>
          <a:solidFill>
            <a:srgbClr val="413960"/>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3</a:t>
            </a:r>
            <a:endParaRPr lang="en-US" b="1" dirty="0">
              <a:solidFill>
                <a:schemeClr val="bg1"/>
              </a:solidFill>
              <a:latin typeface="Arial" panose="020B0604020202020204" pitchFamily="34" charset="0"/>
              <a:cs typeface="Arial" panose="020B0604020202020204" pitchFamily="34" charset="0"/>
            </a:endParaRPr>
          </a:p>
        </p:txBody>
      </p:sp>
      <p:sp>
        <p:nvSpPr>
          <p:cNvPr id="12" name="Oval 11"/>
          <p:cNvSpPr/>
          <p:nvPr/>
        </p:nvSpPr>
        <p:spPr>
          <a:xfrm>
            <a:off x="641045" y="4111136"/>
            <a:ext cx="457200" cy="457200"/>
          </a:xfrm>
          <a:prstGeom prst="ellipse">
            <a:avLst/>
          </a:prstGeom>
          <a:solidFill>
            <a:srgbClr val="413960"/>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4</a:t>
            </a:r>
            <a:endParaRPr lang="en-US" b="1" dirty="0">
              <a:solidFill>
                <a:schemeClr val="bg1"/>
              </a:solidFill>
              <a:latin typeface="Arial" panose="020B0604020202020204" pitchFamily="34" charset="0"/>
              <a:cs typeface="Arial" panose="020B0604020202020204" pitchFamily="34" charset="0"/>
            </a:endParaRPr>
          </a:p>
        </p:txBody>
      </p:sp>
      <p:sp>
        <p:nvSpPr>
          <p:cNvPr id="13" name="Oval 12"/>
          <p:cNvSpPr/>
          <p:nvPr/>
        </p:nvSpPr>
        <p:spPr>
          <a:xfrm>
            <a:off x="641045" y="4750792"/>
            <a:ext cx="457200" cy="457200"/>
          </a:xfrm>
          <a:prstGeom prst="ellipse">
            <a:avLst/>
          </a:prstGeom>
          <a:solidFill>
            <a:srgbClr val="413960"/>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5</a:t>
            </a:r>
            <a:endParaRPr lang="en-US" b="1" dirty="0">
              <a:solidFill>
                <a:schemeClr val="bg1"/>
              </a:solidFill>
              <a:latin typeface="Arial" panose="020B0604020202020204" pitchFamily="34" charset="0"/>
              <a:cs typeface="Arial" panose="020B0604020202020204" pitchFamily="34" charset="0"/>
            </a:endParaRPr>
          </a:p>
        </p:txBody>
      </p:sp>
      <p:sp>
        <p:nvSpPr>
          <p:cNvPr id="14" name="Oval 13"/>
          <p:cNvSpPr/>
          <p:nvPr/>
        </p:nvSpPr>
        <p:spPr>
          <a:xfrm>
            <a:off x="641045" y="5390448"/>
            <a:ext cx="457200" cy="457200"/>
          </a:xfrm>
          <a:prstGeom prst="ellipse">
            <a:avLst/>
          </a:prstGeom>
          <a:solidFill>
            <a:srgbClr val="413960"/>
          </a:solidFill>
        </p:spPr>
        <p:txBody>
          <a:bodyPr wrap="none" lIns="0" rIns="0" anchor="ctr" anchorCtr="0">
            <a:noAutofit/>
          </a:bodyPr>
          <a:lstStyle/>
          <a:p>
            <a:pPr algn="ctr"/>
            <a:r>
              <a:rPr lang="en-US" b="1" dirty="0" smtClean="0">
                <a:solidFill>
                  <a:schemeClr val="bg1"/>
                </a:solidFill>
                <a:latin typeface="Arial" panose="020B0604020202020204" pitchFamily="34" charset="0"/>
                <a:cs typeface="Arial" panose="020B0604020202020204" pitchFamily="34" charset="0"/>
              </a:rPr>
              <a:t>6</a:t>
            </a:r>
            <a:endParaRPr 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54739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 Ready Business – SURROUNDINGS Application </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39</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921988658"/>
              </p:ext>
            </p:extLst>
          </p:nvPr>
        </p:nvGraphicFramePr>
        <p:xfrm>
          <a:off x="533400" y="1658178"/>
          <a:ext cx="6675120" cy="1615440"/>
        </p:xfrm>
        <a:graphic>
          <a:graphicData uri="http://schemas.openxmlformats.org/drawingml/2006/table">
            <a:tbl>
              <a:tblPr>
                <a:tableStyleId>{5C22544A-7EE6-4342-B048-85BDC9FD1C3A}</a:tableStyleId>
              </a:tblPr>
              <a:tblGrid>
                <a:gridCol w="1737360">
                  <a:extLst>
                    <a:ext uri="{9D8B030D-6E8A-4147-A177-3AD203B41FA5}">
                      <a16:colId xmlns="" xmlns:a16="http://schemas.microsoft.com/office/drawing/2014/main" val="20000"/>
                    </a:ext>
                  </a:extLst>
                </a:gridCol>
                <a:gridCol w="1645920">
                  <a:extLst>
                    <a:ext uri="{9D8B030D-6E8A-4147-A177-3AD203B41FA5}">
                      <a16:colId xmlns="" xmlns:a16="http://schemas.microsoft.com/office/drawing/2014/main" val="20001"/>
                    </a:ext>
                  </a:extLst>
                </a:gridCol>
                <a:gridCol w="1645920">
                  <a:extLst>
                    <a:ext uri="{9D8B030D-6E8A-4147-A177-3AD203B41FA5}">
                      <a16:colId xmlns="" xmlns:a16="http://schemas.microsoft.com/office/drawing/2014/main" val="20002"/>
                    </a:ext>
                  </a:extLst>
                </a:gridCol>
                <a:gridCol w="1645920">
                  <a:extLst>
                    <a:ext uri="{9D8B030D-6E8A-4147-A177-3AD203B41FA5}">
                      <a16:colId xmlns="" xmlns:a16="http://schemas.microsoft.com/office/drawing/2014/main" val="20003"/>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SURROUNDINGS </a:t>
                      </a:r>
                    </a:p>
                    <a:p>
                      <a:r>
                        <a:rPr lang="en-US" sz="1000" b="1" i="0" dirty="0" smtClean="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smtClean="0">
                          <a:solidFill>
                            <a:schemeClr val="bg1"/>
                          </a:solidFill>
                          <a:latin typeface="Arial" panose="020B0604020202020204" pitchFamily="34" charset="0"/>
                          <a:ea typeface="Arial" charset="0"/>
                          <a:cs typeface="Arial" panose="020B0604020202020204" pitchFamily="34" charset="0"/>
                        </a:rPr>
                        <a:t> PHOTO OR RECEIPT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Floodwalls and Levees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Consulted with a floodplain manager or professional engineer regarding land use or code restrictions/ requirements in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your area.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3657903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Tree>
    <p:extLst>
      <p:ext uri="{BB962C8B-B14F-4D97-AF65-F5344CB8AC3E}">
        <p14:creationId xmlns:p14="http://schemas.microsoft.com/office/powerpoint/2010/main" val="2592938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 Ready Business – </a:t>
            </a:r>
            <a:br>
              <a:rPr lang="en-US" dirty="0" smtClean="0"/>
            </a:br>
            <a:r>
              <a:rPr lang="en-US" dirty="0" smtClean="0"/>
              <a:t>SPACE Application </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40</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964106757"/>
              </p:ext>
            </p:extLst>
          </p:nvPr>
        </p:nvGraphicFramePr>
        <p:xfrm>
          <a:off x="533400" y="1658178"/>
          <a:ext cx="6675120" cy="2011680"/>
        </p:xfrm>
        <a:graphic>
          <a:graphicData uri="http://schemas.openxmlformats.org/drawingml/2006/table">
            <a:tbl>
              <a:tblPr>
                <a:tableStyleId>{5C22544A-7EE6-4342-B048-85BDC9FD1C3A}</a:tableStyleId>
              </a:tblPr>
              <a:tblGrid>
                <a:gridCol w="1737360">
                  <a:extLst>
                    <a:ext uri="{9D8B030D-6E8A-4147-A177-3AD203B41FA5}">
                      <a16:colId xmlns="" xmlns:a16="http://schemas.microsoft.com/office/drawing/2014/main" val="20000"/>
                    </a:ext>
                  </a:extLst>
                </a:gridCol>
                <a:gridCol w="1645920">
                  <a:extLst>
                    <a:ext uri="{9D8B030D-6E8A-4147-A177-3AD203B41FA5}">
                      <a16:colId xmlns="" xmlns:a16="http://schemas.microsoft.com/office/drawing/2014/main" val="20001"/>
                    </a:ext>
                  </a:extLst>
                </a:gridCol>
                <a:gridCol w="1645920">
                  <a:extLst>
                    <a:ext uri="{9D8B030D-6E8A-4147-A177-3AD203B41FA5}">
                      <a16:colId xmlns="" xmlns:a16="http://schemas.microsoft.com/office/drawing/2014/main" val="20002"/>
                    </a:ext>
                  </a:extLst>
                </a:gridCol>
                <a:gridCol w="1645920">
                  <a:extLst>
                    <a:ext uri="{9D8B030D-6E8A-4147-A177-3AD203B41FA5}">
                      <a16:colId xmlns="" xmlns:a16="http://schemas.microsoft.com/office/drawing/2014/main" val="20003"/>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
                      </a:r>
                      <a:br>
                        <a:rPr lang="en-US" sz="1000" b="1" i="0" dirty="0" smtClean="0">
                          <a:solidFill>
                            <a:schemeClr val="bg1"/>
                          </a:solidFill>
                          <a:latin typeface="Arial" panose="020B0604020202020204" pitchFamily="34" charset="0"/>
                          <a:ea typeface="Arial" charset="0"/>
                          <a:cs typeface="Arial" panose="020B0604020202020204" pitchFamily="34" charset="0"/>
                        </a:rPr>
                      </a:br>
                      <a:r>
                        <a:rPr lang="en-US" sz="1000" b="1" i="0" dirty="0" smtClean="0">
                          <a:solidFill>
                            <a:schemeClr val="bg1"/>
                          </a:solidFill>
                          <a:latin typeface="Arial" panose="020B0604020202020204" pitchFamily="34" charset="0"/>
                          <a:ea typeface="Arial" charset="0"/>
                          <a:cs typeface="Arial" panose="020B0604020202020204" pitchFamily="34" charset="0"/>
                        </a:rPr>
                        <a:t>SPACE 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smtClean="0">
                          <a:solidFill>
                            <a:schemeClr val="bg1"/>
                          </a:solidFill>
                          <a:latin typeface="Arial" panose="020B0604020202020204" pitchFamily="34" charset="0"/>
                          <a:ea typeface="Arial" charset="0"/>
                          <a:cs typeface="Arial" panose="020B0604020202020204" pitchFamily="34" charset="0"/>
                        </a:rPr>
                        <a:t> PHOTO OR RECEIPT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Contents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Determined and relocated all critical contents at least one foot above the BFE or DFE, whichever is higher.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64008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Chemicals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Established a method for safeguarding chemicals in your Preparedness and Mitigation Project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349327902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 Ready Business – </a:t>
            </a:r>
            <a:br>
              <a:rPr lang="en-US" dirty="0" smtClean="0"/>
            </a:br>
            <a:r>
              <a:rPr lang="en-US" dirty="0" smtClean="0"/>
              <a:t>SYSTEMS Application </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41</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469432411"/>
              </p:ext>
            </p:extLst>
          </p:nvPr>
        </p:nvGraphicFramePr>
        <p:xfrm>
          <a:off x="533400" y="1658178"/>
          <a:ext cx="6675120" cy="4297680"/>
        </p:xfrm>
        <a:graphic>
          <a:graphicData uri="http://schemas.openxmlformats.org/drawingml/2006/table">
            <a:tbl>
              <a:tblPr>
                <a:tableStyleId>{5C22544A-7EE6-4342-B048-85BDC9FD1C3A}</a:tableStyleId>
              </a:tblPr>
              <a:tblGrid>
                <a:gridCol w="1737360">
                  <a:extLst>
                    <a:ext uri="{9D8B030D-6E8A-4147-A177-3AD203B41FA5}">
                      <a16:colId xmlns="" xmlns:a16="http://schemas.microsoft.com/office/drawing/2014/main" val="20000"/>
                    </a:ext>
                  </a:extLst>
                </a:gridCol>
                <a:gridCol w="1645920">
                  <a:extLst>
                    <a:ext uri="{9D8B030D-6E8A-4147-A177-3AD203B41FA5}">
                      <a16:colId xmlns="" xmlns:a16="http://schemas.microsoft.com/office/drawing/2014/main" val="20001"/>
                    </a:ext>
                  </a:extLst>
                </a:gridCol>
                <a:gridCol w="1645920">
                  <a:extLst>
                    <a:ext uri="{9D8B030D-6E8A-4147-A177-3AD203B41FA5}">
                      <a16:colId xmlns="" xmlns:a16="http://schemas.microsoft.com/office/drawing/2014/main" val="20002"/>
                    </a:ext>
                  </a:extLst>
                </a:gridCol>
                <a:gridCol w="1645920">
                  <a:extLst>
                    <a:ext uri="{9D8B030D-6E8A-4147-A177-3AD203B41FA5}">
                      <a16:colId xmlns="" xmlns:a16="http://schemas.microsoft.com/office/drawing/2014/main" val="20003"/>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NONSTRUCTURAL 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smtClean="0">
                          <a:solidFill>
                            <a:schemeClr val="bg1"/>
                          </a:solidFill>
                          <a:latin typeface="Arial" panose="020B0604020202020204" pitchFamily="34" charset="0"/>
                          <a:ea typeface="Arial" charset="0"/>
                          <a:cs typeface="Arial" panose="020B0604020202020204" pitchFamily="34" charset="0"/>
                        </a:rPr>
                        <a:t> PHOTO OR RECEIPT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0" baseline="0" dirty="0" smtClean="0">
                          <a:solidFill>
                            <a:schemeClr val="tx1"/>
                          </a:solidFill>
                          <a:latin typeface="Arial" panose="020B0604020202020204" pitchFamily="34" charset="0"/>
                          <a:cs typeface="Arial" panose="020B0604020202020204" pitchFamily="34" charset="0"/>
                        </a:rPr>
                        <a:t>Mechanical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6">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Consulted a professional engineer and modified all relevant systems and connections to resist expected flood 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640080">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0" baseline="0" dirty="0" smtClean="0">
                          <a:solidFill>
                            <a:schemeClr val="tx1"/>
                          </a:solidFill>
                          <a:latin typeface="Arial" panose="020B0604020202020204" pitchFamily="34" charset="0"/>
                          <a:cs typeface="Arial" panose="020B0604020202020204" pitchFamily="34" charset="0"/>
                        </a:rPr>
                        <a:t>Fuel Tanks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64008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Electrical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64008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Communications Equipment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64008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Sewer and Water Management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640080">
                <a:tc>
                  <a:txBody>
                    <a:bodyPr/>
                    <a:lstStyle/>
                    <a:p>
                      <a:pPr marL="0" indent="0">
                        <a:spcAft>
                          <a:spcPts val="600"/>
                        </a:spcAft>
                      </a:pPr>
                      <a:r>
                        <a:rPr lang="en-US" sz="1000" b="0" baseline="0" dirty="0" smtClean="0">
                          <a:solidFill>
                            <a:schemeClr val="tx1"/>
                          </a:solidFill>
                          <a:latin typeface="Arial" panose="020B0604020202020204" pitchFamily="34" charset="0"/>
                          <a:cs typeface="Arial" panose="020B0604020202020204" pitchFamily="34" charset="0"/>
                        </a:rPr>
                        <a:t>Potable Water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14558255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 Ready Business – </a:t>
            </a:r>
            <a:br>
              <a:rPr lang="en-US" dirty="0" smtClean="0"/>
            </a:br>
            <a:r>
              <a:rPr lang="en-US" dirty="0" smtClean="0"/>
              <a:t>STRUCTURE Application </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42</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770613503"/>
              </p:ext>
            </p:extLst>
          </p:nvPr>
        </p:nvGraphicFramePr>
        <p:xfrm>
          <a:off x="533400" y="1658178"/>
          <a:ext cx="6675120" cy="2804160"/>
        </p:xfrm>
        <a:graphic>
          <a:graphicData uri="http://schemas.openxmlformats.org/drawingml/2006/table">
            <a:tbl>
              <a:tblPr>
                <a:tableStyleId>{5C22544A-7EE6-4342-B048-85BDC9FD1C3A}</a:tableStyleId>
              </a:tblPr>
              <a:tblGrid>
                <a:gridCol w="1737360">
                  <a:extLst>
                    <a:ext uri="{9D8B030D-6E8A-4147-A177-3AD203B41FA5}">
                      <a16:colId xmlns="" xmlns:a16="http://schemas.microsoft.com/office/drawing/2014/main" val="20000"/>
                    </a:ext>
                  </a:extLst>
                </a:gridCol>
                <a:gridCol w="1645920">
                  <a:extLst>
                    <a:ext uri="{9D8B030D-6E8A-4147-A177-3AD203B41FA5}">
                      <a16:colId xmlns="" xmlns:a16="http://schemas.microsoft.com/office/drawing/2014/main" val="20001"/>
                    </a:ext>
                  </a:extLst>
                </a:gridCol>
                <a:gridCol w="1645920">
                  <a:extLst>
                    <a:ext uri="{9D8B030D-6E8A-4147-A177-3AD203B41FA5}">
                      <a16:colId xmlns="" xmlns:a16="http://schemas.microsoft.com/office/drawing/2014/main" val="20002"/>
                    </a:ext>
                  </a:extLst>
                </a:gridCol>
                <a:gridCol w="1645920">
                  <a:extLst>
                    <a:ext uri="{9D8B030D-6E8A-4147-A177-3AD203B41FA5}">
                      <a16:colId xmlns="" xmlns:a16="http://schemas.microsoft.com/office/drawing/2014/main" val="20003"/>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
                      </a:r>
                      <a:br>
                        <a:rPr lang="en-US" sz="1000" b="1" i="0" dirty="0" smtClean="0">
                          <a:solidFill>
                            <a:schemeClr val="bg1"/>
                          </a:solidFill>
                          <a:latin typeface="Arial" panose="020B0604020202020204" pitchFamily="34" charset="0"/>
                          <a:ea typeface="Arial" charset="0"/>
                          <a:cs typeface="Arial" panose="020B0604020202020204" pitchFamily="34" charset="0"/>
                        </a:rPr>
                      </a:br>
                      <a:r>
                        <a:rPr lang="en-US" sz="1000" b="1" i="0" dirty="0" smtClean="0">
                          <a:solidFill>
                            <a:schemeClr val="bg1"/>
                          </a:solidFill>
                          <a:latin typeface="Arial" panose="020B0604020202020204" pitchFamily="34" charset="0"/>
                          <a:ea typeface="Arial" charset="0"/>
                          <a:cs typeface="Arial" panose="020B0604020202020204" pitchFamily="34" charset="0"/>
                        </a:rPr>
                        <a:t>STRUCTURAL 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smtClean="0">
                          <a:solidFill>
                            <a:schemeClr val="bg1"/>
                          </a:solidFill>
                          <a:latin typeface="Arial" panose="020B0604020202020204" pitchFamily="34" charset="0"/>
                          <a:ea typeface="Arial" charset="0"/>
                          <a:cs typeface="Arial" panose="020B0604020202020204" pitchFamily="34" charset="0"/>
                        </a:rPr>
                        <a:t> PHOTO OR RECEIPT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Elevation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Consulted a professional engineer to evaluate elevation of the structure.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64008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Wet Floodproofing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Consulted a professional engineer to evaluate options for wet floodproofing the structure.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64008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Dry Floodproofing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Consulted a professional engineer to evaluate options for dry floodproofing the structure.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smtClean="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53079738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Action: Ready Business – </a:t>
            </a:r>
            <a:br>
              <a:rPr lang="en-US" dirty="0" smtClean="0"/>
            </a:br>
            <a:r>
              <a:rPr lang="en-US" dirty="0" smtClean="0"/>
              <a:t>SERVICE Application </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43</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38384423"/>
              </p:ext>
            </p:extLst>
          </p:nvPr>
        </p:nvGraphicFramePr>
        <p:xfrm>
          <a:off x="533400" y="1658178"/>
          <a:ext cx="6675120" cy="1737360"/>
        </p:xfrm>
        <a:graphic>
          <a:graphicData uri="http://schemas.openxmlformats.org/drawingml/2006/table">
            <a:tbl>
              <a:tblPr>
                <a:tableStyleId>{5C22544A-7EE6-4342-B048-85BDC9FD1C3A}</a:tableStyleId>
              </a:tblPr>
              <a:tblGrid>
                <a:gridCol w="2225040">
                  <a:extLst>
                    <a:ext uri="{9D8B030D-6E8A-4147-A177-3AD203B41FA5}">
                      <a16:colId xmlns="" xmlns:a16="http://schemas.microsoft.com/office/drawing/2014/main" val="20000"/>
                    </a:ext>
                  </a:extLst>
                </a:gridCol>
                <a:gridCol w="2225040">
                  <a:extLst>
                    <a:ext uri="{9D8B030D-6E8A-4147-A177-3AD203B41FA5}">
                      <a16:colId xmlns="" xmlns:a16="http://schemas.microsoft.com/office/drawing/2014/main" val="20001"/>
                    </a:ext>
                  </a:extLst>
                </a:gridCol>
                <a:gridCol w="2225040">
                  <a:extLst>
                    <a:ext uri="{9D8B030D-6E8A-4147-A177-3AD203B41FA5}">
                      <a16:colId xmlns="" xmlns:a16="http://schemas.microsoft.com/office/drawing/2014/main" val="20002"/>
                    </a:ext>
                  </a:extLst>
                </a:gridCol>
              </a:tblGrid>
              <a:tr h="457200">
                <a:tc>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
                      </a:r>
                      <a:br>
                        <a:rPr lang="en-US" sz="1000" b="1" i="0" dirty="0" smtClean="0">
                          <a:solidFill>
                            <a:schemeClr val="bg1"/>
                          </a:solidFill>
                          <a:latin typeface="Arial" panose="020B0604020202020204" pitchFamily="34" charset="0"/>
                          <a:ea typeface="Arial" charset="0"/>
                          <a:cs typeface="Arial" panose="020B0604020202020204" pitchFamily="34" charset="0"/>
                        </a:rPr>
                      </a:br>
                      <a:r>
                        <a:rPr lang="en-US" sz="1000" b="1" i="0" dirty="0" smtClean="0">
                          <a:solidFill>
                            <a:schemeClr val="bg1"/>
                          </a:solidFill>
                          <a:latin typeface="Arial" panose="020B0604020202020204" pitchFamily="34" charset="0"/>
                          <a:ea typeface="Arial" charset="0"/>
                          <a:cs typeface="Arial" panose="020B0604020202020204" pitchFamily="34" charset="0"/>
                        </a:rPr>
                        <a:t>SERVICE ACTION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r>
                        <a:rPr lang="en-US" sz="1000" b="1" i="0" kern="1200" dirty="0" smtClean="0">
                          <a:solidFill>
                            <a:schemeClr val="bg1"/>
                          </a:solidFill>
                          <a:latin typeface="Arial" panose="020B0604020202020204" pitchFamily="34" charset="0"/>
                          <a:ea typeface="Arial" charset="0"/>
                          <a:cs typeface="Arial" panose="020B0604020202020204" pitchFamily="34" charset="0"/>
                        </a:rPr>
                        <a:t/>
                      </a:r>
                      <a:br>
                        <a:rPr lang="en-US" sz="1000" b="1" i="0" kern="1200" dirty="0" smtClean="0">
                          <a:solidFill>
                            <a:schemeClr val="bg1"/>
                          </a:solidFill>
                          <a:latin typeface="Arial" panose="020B0604020202020204" pitchFamily="34" charset="0"/>
                          <a:ea typeface="Arial" charset="0"/>
                          <a:cs typeface="Arial" panose="020B0604020202020204" pitchFamily="34" charset="0"/>
                        </a:rPr>
                      </a:br>
                      <a:r>
                        <a:rPr lang="en-US" sz="1000" b="1" i="0" kern="1200" dirty="0" smtClean="0">
                          <a:solidFill>
                            <a:schemeClr val="bg1"/>
                          </a:solidFill>
                          <a:latin typeface="Arial" panose="020B0604020202020204" pitchFamily="34" charset="0"/>
                          <a:ea typeface="Arial" charset="0"/>
                          <a:cs typeface="Arial" panose="020B0604020202020204" pitchFamily="34" charset="0"/>
                        </a:rPr>
                        <a:t>SERVICESOLUTION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smtClean="0">
                          <a:solidFill>
                            <a:schemeClr val="bg1"/>
                          </a:solidFill>
                          <a:latin typeface="Arial" panose="020B0604020202020204" pitchFamily="34" charset="0"/>
                          <a:ea typeface="Arial" charset="0"/>
                          <a:cs typeface="Arial" panose="020B0604020202020204" pitchFamily="34" charset="0"/>
                        </a:rPr>
                        <a:t>INITIAL/DATE OF RESPONSIBLE PERSON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64008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Contacted your Local Emergency Management Office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These activities are written into your Business Continuity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64008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Identified Ways to Engage and Participate in your Community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These activities are written into your Business Continuity Plan.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24418938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Feedback</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44</a:t>
            </a:fld>
            <a:endParaRPr lang="en-US" dirty="0"/>
          </a:p>
        </p:txBody>
      </p:sp>
      <p:sp>
        <p:nvSpPr>
          <p:cNvPr id="7" name="Title 1"/>
          <p:cNvSpPr txBox="1">
            <a:spLocks/>
          </p:cNvSpPr>
          <p:nvPr/>
        </p:nvSpPr>
        <p:spPr>
          <a:xfrm>
            <a:off x="533400" y="1655995"/>
            <a:ext cx="7160531" cy="276999"/>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b="1" dirty="0" smtClean="0"/>
              <a:t>Tell us about yourself and your organization.</a:t>
            </a:r>
            <a:endParaRPr lang="en-US" sz="1100" dirty="0"/>
          </a:p>
        </p:txBody>
      </p:sp>
      <p:sp>
        <p:nvSpPr>
          <p:cNvPr id="16" name="Title 1"/>
          <p:cNvSpPr txBox="1">
            <a:spLocks/>
          </p:cNvSpPr>
          <p:nvPr/>
        </p:nvSpPr>
        <p:spPr>
          <a:xfrm>
            <a:off x="533400" y="1932995"/>
            <a:ext cx="6204528" cy="4717077"/>
          </a:xfrm>
          <a:prstGeom prst="rect">
            <a:avLst/>
          </a:prstGeom>
        </p:spPr>
        <p:txBody>
          <a:bodyPr wrap="square" lIns="0" rIns="0" numCol="2" spcCol="274320" anchor="t" anchorCtr="0">
            <a:no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177800" indent="-177800">
              <a:spcBef>
                <a:spcPts val="0"/>
              </a:spcBef>
              <a:spcAft>
                <a:spcPts val="400"/>
              </a:spcAft>
            </a:pPr>
            <a:r>
              <a:rPr lang="en-US" sz="1050" b="1" dirty="0" smtClean="0">
                <a:solidFill>
                  <a:srgbClr val="4C4469"/>
                </a:solidFill>
              </a:rPr>
              <a:t>1.	TYPE OF ORGANIZATION?</a:t>
            </a:r>
          </a:p>
          <a:p>
            <a:pPr marL="406400" indent="-171450">
              <a:spcBef>
                <a:spcPts val="0"/>
              </a:spcBef>
              <a:spcAft>
                <a:spcPts val="400"/>
              </a:spcAft>
              <a:buFont typeface="Wingdings" panose="05000000000000000000" pitchFamily="2" charset="2"/>
              <a:buChar char="q"/>
            </a:pPr>
            <a:r>
              <a:rPr lang="en-US" sz="1000" dirty="0" smtClean="0">
                <a:solidFill>
                  <a:schemeClr val="tx1"/>
                </a:solidFill>
              </a:rPr>
              <a:t>Retail</a:t>
            </a:r>
          </a:p>
          <a:p>
            <a:pPr marL="406400" indent="-171450">
              <a:spcBef>
                <a:spcPts val="0"/>
              </a:spcBef>
              <a:spcAft>
                <a:spcPts val="400"/>
              </a:spcAft>
              <a:buFont typeface="Wingdings" panose="05000000000000000000" pitchFamily="2" charset="2"/>
              <a:buChar char="q"/>
            </a:pPr>
            <a:r>
              <a:rPr lang="en-US" sz="1000" dirty="0" smtClean="0">
                <a:solidFill>
                  <a:schemeClr val="tx1"/>
                </a:solidFill>
              </a:rPr>
              <a:t>Professional Office</a:t>
            </a:r>
          </a:p>
          <a:p>
            <a:pPr marL="406400" indent="-171450">
              <a:spcBef>
                <a:spcPts val="0"/>
              </a:spcBef>
              <a:spcAft>
                <a:spcPts val="400"/>
              </a:spcAft>
              <a:buFont typeface="Wingdings" panose="05000000000000000000" pitchFamily="2" charset="2"/>
              <a:buChar char="q"/>
            </a:pPr>
            <a:r>
              <a:rPr lang="en-US" sz="1000" dirty="0" smtClean="0">
                <a:solidFill>
                  <a:schemeClr val="tx1"/>
                </a:solidFill>
              </a:rPr>
              <a:t>Restaurant</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Service Provider</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Nonprofit</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Industrial</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Daycare Center/School</a:t>
            </a:r>
          </a:p>
          <a:p>
            <a:pPr marL="406400" indent="-171450">
              <a:spcBef>
                <a:spcPts val="0"/>
              </a:spcBef>
              <a:spcAft>
                <a:spcPts val="400"/>
              </a:spcAft>
              <a:buFont typeface="Wingdings" panose="05000000000000000000" pitchFamily="2" charset="2"/>
              <a:buChar char="q"/>
            </a:pPr>
            <a:r>
              <a:rPr lang="en-US" sz="1000" dirty="0" smtClean="0">
                <a:solidFill>
                  <a:schemeClr val="tx1"/>
                </a:solidFill>
              </a:rPr>
              <a:t>Other, please list</a:t>
            </a: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smtClean="0">
              <a:solidFill>
                <a:srgbClr val="43695B"/>
              </a:solidFill>
            </a:endParaRPr>
          </a:p>
          <a:p>
            <a:pPr marL="406400" indent="-171450">
              <a:spcBef>
                <a:spcPts val="0"/>
              </a:spcBef>
              <a:spcAft>
                <a:spcPts val="400"/>
              </a:spcAft>
              <a:buFont typeface="Wingdings" panose="05000000000000000000" pitchFamily="2" charset="2"/>
              <a:buChar char="q"/>
            </a:pPr>
            <a:endParaRPr lang="en-US" sz="1000" dirty="0">
              <a:solidFill>
                <a:srgbClr val="43695B"/>
              </a:solidFill>
            </a:endParaRPr>
          </a:p>
          <a:p>
            <a:pPr marL="177800" indent="-177800">
              <a:spcBef>
                <a:spcPts val="0"/>
              </a:spcBef>
              <a:spcAft>
                <a:spcPts val="400"/>
              </a:spcAft>
            </a:pPr>
            <a:r>
              <a:rPr lang="en-US" sz="1050" b="1" dirty="0" smtClean="0">
                <a:solidFill>
                  <a:srgbClr val="4C4469"/>
                </a:solidFill>
              </a:rPr>
              <a:t>3.	HOW DID YOU HEAR ABOUT</a:t>
            </a:r>
            <a:br>
              <a:rPr lang="en-US" sz="1050" b="1" dirty="0" smtClean="0">
                <a:solidFill>
                  <a:srgbClr val="4C4469"/>
                </a:solidFill>
              </a:rPr>
            </a:br>
            <a:r>
              <a:rPr lang="en-US" sz="1050" b="1" dirty="0" smtClean="0">
                <a:solidFill>
                  <a:srgbClr val="4C4469"/>
                </a:solidFill>
              </a:rPr>
              <a:t>THE </a:t>
            </a:r>
            <a:r>
              <a:rPr lang="en-US" sz="1050" b="1" i="1" dirty="0">
                <a:solidFill>
                  <a:srgbClr val="4C4469"/>
                </a:solidFill>
              </a:rPr>
              <a:t>READY BUSINESS PROGRAM</a:t>
            </a:r>
            <a:r>
              <a:rPr lang="en-US" sz="1050" b="1" dirty="0">
                <a:solidFill>
                  <a:srgbClr val="4C4469"/>
                </a:solidFill>
              </a:rPr>
              <a:t>?</a:t>
            </a:r>
          </a:p>
          <a:p>
            <a:pPr marL="406400" indent="-171450">
              <a:spcBef>
                <a:spcPts val="0"/>
              </a:spcBef>
              <a:spcAft>
                <a:spcPts val="400"/>
              </a:spcAft>
              <a:buFont typeface="Wingdings" panose="05000000000000000000" pitchFamily="2" charset="2"/>
              <a:buChar char="q"/>
            </a:pPr>
            <a:r>
              <a:rPr lang="en-US" sz="1000" dirty="0" smtClean="0">
                <a:solidFill>
                  <a:schemeClr val="tx1"/>
                </a:solidFill>
              </a:rPr>
              <a:t>Local Fire Department</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From another organization</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Online</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FEMA</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State or local emergency</a:t>
            </a:r>
            <a:br>
              <a:rPr lang="en-US" sz="1000" dirty="0" smtClean="0">
                <a:solidFill>
                  <a:schemeClr val="tx1"/>
                </a:solidFill>
              </a:rPr>
            </a:br>
            <a:r>
              <a:rPr lang="en-US" sz="1000" dirty="0" smtClean="0">
                <a:solidFill>
                  <a:schemeClr val="tx1"/>
                </a:solidFill>
              </a:rPr>
              <a:t>management office</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Other</a:t>
            </a:r>
            <a:r>
              <a:rPr lang="en-US" sz="1000" dirty="0">
                <a:solidFill>
                  <a:schemeClr val="tx1"/>
                </a:solidFill>
              </a:rPr>
              <a:t>, please list</a:t>
            </a:r>
          </a:p>
          <a:p>
            <a:pPr marL="406400" indent="-171450">
              <a:spcBef>
                <a:spcPts val="0"/>
              </a:spcBef>
              <a:spcAft>
                <a:spcPts val="400"/>
              </a:spcAft>
              <a:buFont typeface="Wingdings" panose="05000000000000000000" pitchFamily="2" charset="2"/>
              <a:buChar char="q"/>
            </a:pPr>
            <a:endParaRPr lang="en-US" sz="1000" dirty="0" smtClean="0">
              <a:solidFill>
                <a:schemeClr val="tx1"/>
              </a:solidFill>
            </a:endParaRPr>
          </a:p>
          <a:p>
            <a:pPr marL="177800" indent="-177800">
              <a:spcBef>
                <a:spcPts val="0"/>
              </a:spcBef>
              <a:spcAft>
                <a:spcPts val="400"/>
              </a:spcAft>
            </a:pPr>
            <a:endParaRPr lang="en-US" sz="1050" b="1" dirty="0" smtClean="0">
              <a:solidFill>
                <a:srgbClr val="00567D"/>
              </a:solidFill>
            </a:endParaRPr>
          </a:p>
          <a:p>
            <a:pPr marL="177800" indent="-177800">
              <a:spcBef>
                <a:spcPts val="0"/>
              </a:spcBef>
              <a:spcAft>
                <a:spcPts val="400"/>
              </a:spcAft>
            </a:pPr>
            <a:r>
              <a:rPr lang="en-US" sz="1050" b="1" dirty="0" smtClean="0">
                <a:solidFill>
                  <a:srgbClr val="4C4469"/>
                </a:solidFill>
              </a:rPr>
              <a:t>2.</a:t>
            </a:r>
            <a:r>
              <a:rPr lang="en-US" sz="1050" b="1" dirty="0">
                <a:solidFill>
                  <a:srgbClr val="4C4469"/>
                </a:solidFill>
              </a:rPr>
              <a:t>	</a:t>
            </a:r>
            <a:r>
              <a:rPr lang="en-US" sz="1050" b="1" dirty="0" smtClean="0">
                <a:solidFill>
                  <a:srgbClr val="4C4469"/>
                </a:solidFill>
              </a:rPr>
              <a:t>HOW MANY PEOPLE DO YOU EMPLOY?</a:t>
            </a:r>
            <a:endParaRPr lang="en-US" sz="1050" b="1" dirty="0">
              <a:solidFill>
                <a:srgbClr val="4C4469"/>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1 - 9 </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10 - 24 </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25 - 49</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50 - 99</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100 - 249</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250 - 499</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r>
              <a:rPr lang="en-US" sz="1000" dirty="0" smtClean="0">
                <a:solidFill>
                  <a:schemeClr val="tx1"/>
                </a:solidFill>
              </a:rPr>
              <a:t>500 or more</a:t>
            </a: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smtClean="0">
              <a:solidFill>
                <a:schemeClr val="tx1"/>
              </a:solidFill>
            </a:endParaRP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smtClean="0">
              <a:solidFill>
                <a:schemeClr val="tx1"/>
              </a:solidFill>
            </a:endParaRP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177800" indent="-177800">
              <a:spcBef>
                <a:spcPts val="0"/>
              </a:spcBef>
              <a:spcAft>
                <a:spcPts val="400"/>
              </a:spcAft>
            </a:pPr>
            <a:r>
              <a:rPr lang="en-US" sz="1050" b="1" dirty="0" smtClean="0">
                <a:solidFill>
                  <a:srgbClr val="4C4469"/>
                </a:solidFill>
              </a:rPr>
              <a:t>4.</a:t>
            </a:r>
            <a:r>
              <a:rPr lang="en-US" sz="1050" b="1" dirty="0">
                <a:solidFill>
                  <a:srgbClr val="4C4469"/>
                </a:solidFill>
              </a:rPr>
              <a:t>	</a:t>
            </a:r>
            <a:r>
              <a:rPr lang="en-US" sz="1050" b="1" dirty="0" smtClean="0">
                <a:solidFill>
                  <a:srgbClr val="4C4469"/>
                </a:solidFill>
              </a:rPr>
              <a:t>WHAT </a:t>
            </a:r>
            <a:r>
              <a:rPr lang="en-US" sz="1050" b="1" dirty="0">
                <a:solidFill>
                  <a:srgbClr val="4C4469"/>
                </a:solidFill>
              </a:rPr>
              <a:t>ELSE WOULD YOU LIKE TO SEE IN THE </a:t>
            </a:r>
            <a:r>
              <a:rPr lang="en-US" sz="1050" b="1" i="1" dirty="0">
                <a:solidFill>
                  <a:srgbClr val="4C4469"/>
                </a:solidFill>
              </a:rPr>
              <a:t>READY BUSINESS PROGRAM</a:t>
            </a:r>
            <a:r>
              <a:rPr lang="en-US" sz="1050" b="1" dirty="0">
                <a:solidFill>
                  <a:srgbClr val="4C4469"/>
                </a:solidFill>
              </a:rPr>
              <a:t>?</a:t>
            </a:r>
          </a:p>
          <a:p>
            <a:pPr marL="234950">
              <a:spcBef>
                <a:spcPts val="0"/>
              </a:spcBef>
              <a:spcAft>
                <a:spcPts val="400"/>
              </a:spcAft>
            </a:pPr>
            <a:endParaRPr lang="en-US" sz="1000" dirty="0">
              <a:solidFill>
                <a:schemeClr val="tx1"/>
              </a:solidFill>
            </a:endParaRPr>
          </a:p>
        </p:txBody>
      </p:sp>
      <p:sp>
        <p:nvSpPr>
          <p:cNvPr id="22" name="Title 1"/>
          <p:cNvSpPr txBox="1">
            <a:spLocks/>
          </p:cNvSpPr>
          <p:nvPr/>
        </p:nvSpPr>
        <p:spPr>
          <a:xfrm>
            <a:off x="533400" y="7064017"/>
            <a:ext cx="6705600" cy="1384995"/>
          </a:xfrm>
          <a:prstGeom prst="rect">
            <a:avLst/>
          </a:prstGeom>
          <a:ln>
            <a:noFill/>
          </a:ln>
        </p:spPr>
        <p:txBody>
          <a:bodyPr wrap="square" lIns="0" rIns="0" numCol="1" spcCol="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000" dirty="0">
                <a:solidFill>
                  <a:schemeClr val="tx1"/>
                </a:solidFill>
              </a:rPr>
              <a:t>Thank you for your participation in the </a:t>
            </a:r>
            <a:r>
              <a:rPr lang="en-US" sz="1000" i="1" dirty="0">
                <a:solidFill>
                  <a:schemeClr val="tx1"/>
                </a:solidFill>
              </a:rPr>
              <a:t>Ready Business Program</a:t>
            </a:r>
            <a:r>
              <a:rPr lang="en-US" sz="1000" dirty="0" smtClean="0">
                <a:solidFill>
                  <a:schemeClr val="tx1"/>
                </a:solidFill>
              </a:rPr>
              <a:t>. You </a:t>
            </a:r>
            <a:r>
              <a:rPr lang="en-US" sz="1000" dirty="0">
                <a:solidFill>
                  <a:schemeClr val="tx1"/>
                </a:solidFill>
              </a:rPr>
              <a:t>will receive </a:t>
            </a:r>
            <a:r>
              <a:rPr lang="en-US" sz="1000" dirty="0" smtClean="0">
                <a:solidFill>
                  <a:schemeClr val="tx1"/>
                </a:solidFill>
              </a:rPr>
              <a:t>a </a:t>
            </a:r>
            <a:r>
              <a:rPr lang="en-US" sz="1000" dirty="0">
                <a:solidFill>
                  <a:schemeClr val="tx1"/>
                </a:solidFill>
              </a:rPr>
              <a:t>response to your application within two to four weeks. </a:t>
            </a:r>
            <a:r>
              <a:rPr lang="en-US" sz="1000" dirty="0" smtClean="0">
                <a:solidFill>
                  <a:schemeClr val="tx1"/>
                </a:solidFill>
              </a:rPr>
              <a:t>For </a:t>
            </a:r>
            <a:r>
              <a:rPr lang="en-US" sz="1000" dirty="0">
                <a:solidFill>
                  <a:schemeClr val="tx1"/>
                </a:solidFill>
              </a:rPr>
              <a:t>more information </a:t>
            </a:r>
            <a:r>
              <a:rPr lang="en-US" sz="1000" dirty="0" smtClean="0">
                <a:solidFill>
                  <a:schemeClr val="tx1"/>
                </a:solidFill>
              </a:rPr>
              <a:t>or </a:t>
            </a:r>
            <a:r>
              <a:rPr lang="en-US" sz="1000" dirty="0">
                <a:solidFill>
                  <a:schemeClr val="tx1"/>
                </a:solidFill>
              </a:rPr>
              <a:t>if </a:t>
            </a:r>
            <a:r>
              <a:rPr lang="en-US" sz="1000" dirty="0" smtClean="0">
                <a:solidFill>
                  <a:schemeClr val="tx1"/>
                </a:solidFill>
              </a:rPr>
              <a:t>you have questions </a:t>
            </a:r>
            <a:r>
              <a:rPr lang="en-US" sz="1000" dirty="0">
                <a:solidFill>
                  <a:schemeClr val="tx1"/>
                </a:solidFill>
              </a:rPr>
              <a:t>about the program or </a:t>
            </a:r>
            <a:r>
              <a:rPr lang="en-US" sz="1000" dirty="0" smtClean="0">
                <a:solidFill>
                  <a:schemeClr val="tx1"/>
                </a:solidFill>
              </a:rPr>
              <a:t>application, contact </a:t>
            </a:r>
            <a:r>
              <a:rPr lang="en-US" sz="1000" dirty="0">
                <a:solidFill>
                  <a:schemeClr val="tx1"/>
                </a:solidFill>
              </a:rPr>
              <a:t>FLASH </a:t>
            </a:r>
            <a:r>
              <a:rPr lang="en-US" sz="1000" dirty="0" smtClean="0">
                <a:solidFill>
                  <a:schemeClr val="tx1"/>
                </a:solidFill>
              </a:rPr>
              <a:t>at </a:t>
            </a:r>
            <a:r>
              <a:rPr lang="en-US" sz="1000" dirty="0">
                <a:solidFill>
                  <a:schemeClr val="tx1"/>
                </a:solidFill>
              </a:rPr>
              <a:t>(877) 221-7233 or email info@flash.org. </a:t>
            </a:r>
            <a:endParaRPr lang="en-US" sz="1000" dirty="0" smtClean="0">
              <a:solidFill>
                <a:schemeClr val="tx1"/>
              </a:solidFill>
            </a:endParaRPr>
          </a:p>
          <a:p>
            <a:pPr>
              <a:spcBef>
                <a:spcPts val="0"/>
              </a:spcBef>
              <a:spcAft>
                <a:spcPts val="600"/>
              </a:spcAft>
            </a:pPr>
            <a:r>
              <a:rPr lang="en-US" sz="1000" dirty="0">
                <a:solidFill>
                  <a:schemeClr val="tx1"/>
                </a:solidFill>
              </a:rPr>
              <a:t>For business </a:t>
            </a:r>
            <a:r>
              <a:rPr lang="en-US" sz="1000" dirty="0" smtClean="0">
                <a:solidFill>
                  <a:schemeClr val="tx1"/>
                </a:solidFill>
              </a:rPr>
              <a:t>continuity </a:t>
            </a:r>
            <a:r>
              <a:rPr lang="en-US" sz="1000" dirty="0">
                <a:solidFill>
                  <a:schemeClr val="tx1"/>
                </a:solidFill>
              </a:rPr>
              <a:t>and preparedness questions, please contact </a:t>
            </a:r>
            <a:r>
              <a:rPr lang="en-US" sz="1000" dirty="0" smtClean="0">
                <a:solidFill>
                  <a:schemeClr val="tx1"/>
                </a:solidFill>
              </a:rPr>
              <a:t>FEMA at </a:t>
            </a:r>
            <a:r>
              <a:rPr lang="en-US" sz="1000" dirty="0">
                <a:solidFill>
                  <a:schemeClr val="tx1"/>
                </a:solidFill>
              </a:rPr>
              <a:t>FEMA-Private-Sector@fema.dhs.gov. </a:t>
            </a:r>
            <a:endParaRPr lang="en-US" sz="1000" dirty="0" smtClean="0">
              <a:solidFill>
                <a:schemeClr val="tx1"/>
              </a:solidFill>
            </a:endParaRPr>
          </a:p>
          <a:p>
            <a:pPr>
              <a:spcBef>
                <a:spcPts val="0"/>
              </a:spcBef>
              <a:spcAft>
                <a:spcPts val="600"/>
              </a:spcAft>
            </a:pPr>
            <a:endParaRPr lang="en-US" sz="800" dirty="0" smtClean="0">
              <a:solidFill>
                <a:schemeClr val="tx1"/>
              </a:solidFill>
            </a:endParaRPr>
          </a:p>
          <a:p>
            <a:pPr>
              <a:spcBef>
                <a:spcPts val="0"/>
              </a:spcBef>
              <a:spcAft>
                <a:spcPts val="600"/>
              </a:spcAft>
            </a:pPr>
            <a:endParaRPr lang="en-US" sz="800" dirty="0">
              <a:solidFill>
                <a:schemeClr val="tx1"/>
              </a:solidFill>
            </a:endParaRPr>
          </a:p>
          <a:p>
            <a:pPr>
              <a:spcBef>
                <a:spcPts val="0"/>
              </a:spcBef>
              <a:spcAft>
                <a:spcPts val="600"/>
              </a:spcAft>
              <a:tabLst>
                <a:tab pos="2743200" algn="l"/>
                <a:tab pos="5432425" algn="l"/>
              </a:tabLst>
            </a:pPr>
            <a:r>
              <a:rPr lang="en-US" sz="800" dirty="0" smtClean="0">
                <a:solidFill>
                  <a:schemeClr val="tx1"/>
                </a:solidFill>
              </a:rPr>
              <a:t>Signature	Print Name	Date</a:t>
            </a:r>
            <a:endParaRPr lang="en-US" sz="800" dirty="0">
              <a:solidFill>
                <a:schemeClr val="tx1"/>
              </a:solidFill>
            </a:endParaRPr>
          </a:p>
        </p:txBody>
      </p:sp>
      <p:cxnSp>
        <p:nvCxnSpPr>
          <p:cNvPr id="5" name="Straight Connector 4"/>
          <p:cNvCxnSpPr/>
          <p:nvPr/>
        </p:nvCxnSpPr>
        <p:spPr>
          <a:xfrm>
            <a:off x="533400" y="8204582"/>
            <a:ext cx="6705600" cy="0"/>
          </a:xfrm>
          <a:prstGeom prst="line">
            <a:avLst/>
          </a:prstGeom>
          <a:ln w="19050">
            <a:solidFill>
              <a:srgbClr val="4C4469"/>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81266" y="3988076"/>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781266" y="4223207"/>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81266" y="6304012"/>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781266" y="6551843"/>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3970020" y="4983212"/>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3970020" y="5230922"/>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3970020" y="5478632"/>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3970020" y="5726343"/>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423703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Valuable Websites</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45</a:t>
            </a:fld>
            <a:endParaRPr lang="en-US" dirty="0"/>
          </a:p>
        </p:txBody>
      </p:sp>
      <p:sp>
        <p:nvSpPr>
          <p:cNvPr id="11" name="Title 1"/>
          <p:cNvSpPr txBox="1">
            <a:spLocks/>
          </p:cNvSpPr>
          <p:nvPr/>
        </p:nvSpPr>
        <p:spPr>
          <a:xfrm>
            <a:off x="533400" y="2297069"/>
            <a:ext cx="1909177" cy="2400657"/>
          </a:xfrm>
          <a:prstGeom prst="rect">
            <a:avLst/>
          </a:prstGeom>
        </p:spPr>
        <p:txBody>
          <a:bodyPr wrap="none" lIns="0" rIns="0" numCol="1" spcCol="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lnSpc>
                <a:spcPct val="150000"/>
              </a:lnSpc>
              <a:spcBef>
                <a:spcPts val="0"/>
              </a:spcBef>
              <a:spcAft>
                <a:spcPts val="1200"/>
              </a:spcAft>
            </a:pPr>
            <a:r>
              <a:rPr lang="en-US" sz="1000" b="1" dirty="0">
                <a:solidFill>
                  <a:srgbClr val="4C4469"/>
                </a:solidFill>
              </a:rPr>
              <a:t>AMERICA’S PREPAREATHON! </a:t>
            </a:r>
            <a:r>
              <a:rPr lang="en-US" sz="1000" b="1" dirty="0" smtClean="0">
                <a:solidFill>
                  <a:srgbClr val="4C4469"/>
                </a:solidFill>
              </a:rPr>
              <a:t/>
            </a:r>
            <a:br>
              <a:rPr lang="en-US" sz="1000" b="1" dirty="0" smtClean="0">
                <a:solidFill>
                  <a:srgbClr val="4C4469"/>
                </a:solidFill>
              </a:rPr>
            </a:br>
            <a:r>
              <a:rPr lang="en-US" sz="1000" dirty="0" smtClean="0">
                <a:solidFill>
                  <a:schemeClr val="tx1"/>
                </a:solidFill>
              </a:rPr>
              <a:t>https</a:t>
            </a:r>
            <a:r>
              <a:rPr lang="en-US" sz="1000" dirty="0">
                <a:solidFill>
                  <a:schemeClr val="tx1"/>
                </a:solidFill>
              </a:rPr>
              <a:t>://www.ready.gov/prepare</a:t>
            </a:r>
          </a:p>
          <a:p>
            <a:pPr>
              <a:lnSpc>
                <a:spcPct val="150000"/>
              </a:lnSpc>
              <a:spcBef>
                <a:spcPts val="0"/>
              </a:spcBef>
              <a:spcAft>
                <a:spcPts val="1200"/>
              </a:spcAft>
            </a:pPr>
            <a:r>
              <a:rPr lang="en-US" sz="1000" b="1" dirty="0" smtClean="0">
                <a:solidFill>
                  <a:srgbClr val="4C4469"/>
                </a:solidFill>
              </a:rPr>
              <a:t>FLASH</a:t>
            </a:r>
            <a:r>
              <a:rPr lang="en-US" sz="1000" b="1" dirty="0" smtClean="0">
                <a:solidFill>
                  <a:srgbClr val="00567D"/>
                </a:solidFill>
              </a:rPr>
              <a:t/>
            </a:r>
            <a:br>
              <a:rPr lang="en-US" sz="1000" b="1" dirty="0" smtClean="0">
                <a:solidFill>
                  <a:srgbClr val="00567D"/>
                </a:solidFill>
              </a:rPr>
            </a:br>
            <a:r>
              <a:rPr lang="en-US" sz="1000" dirty="0" smtClean="0">
                <a:solidFill>
                  <a:schemeClr val="tx1"/>
                </a:solidFill>
              </a:rPr>
              <a:t>http://www.flash.org</a:t>
            </a:r>
            <a:endParaRPr lang="en-US" sz="1000" dirty="0">
              <a:solidFill>
                <a:schemeClr val="tx1"/>
              </a:solidFill>
            </a:endParaRPr>
          </a:p>
          <a:p>
            <a:pPr>
              <a:lnSpc>
                <a:spcPct val="150000"/>
              </a:lnSpc>
              <a:spcBef>
                <a:spcPts val="0"/>
              </a:spcBef>
              <a:spcAft>
                <a:spcPts val="1200"/>
              </a:spcAft>
            </a:pPr>
            <a:r>
              <a:rPr lang="en-US" sz="1000" b="1" dirty="0">
                <a:solidFill>
                  <a:srgbClr val="4C4469"/>
                </a:solidFill>
              </a:rPr>
              <a:t>Ready Floods </a:t>
            </a:r>
            <a:br>
              <a:rPr lang="en-US" sz="1000" b="1" dirty="0">
                <a:solidFill>
                  <a:srgbClr val="4C4469"/>
                </a:solidFill>
              </a:rPr>
            </a:br>
            <a:r>
              <a:rPr lang="en-US" sz="1000" dirty="0">
                <a:solidFill>
                  <a:schemeClr val="tx1"/>
                </a:solidFill>
              </a:rPr>
              <a:t>https://www.ready.gov/floods </a:t>
            </a:r>
          </a:p>
          <a:p>
            <a:pPr>
              <a:lnSpc>
                <a:spcPct val="150000"/>
              </a:lnSpc>
              <a:spcBef>
                <a:spcPts val="0"/>
              </a:spcBef>
              <a:spcAft>
                <a:spcPts val="1200"/>
              </a:spcAft>
            </a:pPr>
            <a:r>
              <a:rPr lang="en-US" sz="1000" b="1" dirty="0">
                <a:solidFill>
                  <a:srgbClr val="4C4469"/>
                </a:solidFill>
              </a:rPr>
              <a:t>Ready </a:t>
            </a:r>
            <a:r>
              <a:rPr lang="en-US" sz="1000" b="1" dirty="0" smtClean="0">
                <a:solidFill>
                  <a:srgbClr val="4C4469"/>
                </a:solidFill>
              </a:rPr>
              <a:t>Business</a:t>
            </a:r>
            <a:br>
              <a:rPr lang="en-US" sz="1000" b="1" dirty="0" smtClean="0">
                <a:solidFill>
                  <a:srgbClr val="4C4469"/>
                </a:solidFill>
              </a:rPr>
            </a:br>
            <a:r>
              <a:rPr lang="en-US" sz="1000" dirty="0" smtClean="0">
                <a:solidFill>
                  <a:schemeClr val="tx1"/>
                </a:solidFill>
              </a:rPr>
              <a:t>http</a:t>
            </a:r>
            <a:r>
              <a:rPr lang="en-US" sz="1000" dirty="0">
                <a:solidFill>
                  <a:schemeClr val="tx1"/>
                </a:solidFill>
              </a:rPr>
              <a:t>://www.ready.gov/business </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1246" t="11230" r="74221" b="80080"/>
          <a:stretch/>
        </p:blipFill>
        <p:spPr>
          <a:xfrm>
            <a:off x="4728687" y="6443473"/>
            <a:ext cx="1833478" cy="1418764"/>
          </a:xfrm>
          <a:prstGeom prst="rect">
            <a:avLst/>
          </a:prstGeom>
        </p:spPr>
      </p:pic>
    </p:spTree>
    <p:extLst>
      <p:ext uri="{BB962C8B-B14F-4D97-AF65-F5344CB8AC3E}">
        <p14:creationId xmlns:p14="http://schemas.microsoft.com/office/powerpoint/2010/main" val="26859102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 | Acronyms and </a:t>
            </a:r>
            <a:r>
              <a:rPr lang="en-US" dirty="0" smtClean="0"/>
              <a:t>Glossary</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46</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73555634"/>
              </p:ext>
            </p:extLst>
          </p:nvPr>
        </p:nvGraphicFramePr>
        <p:xfrm>
          <a:off x="533400" y="1658178"/>
          <a:ext cx="6675120" cy="6835140"/>
        </p:xfrm>
        <a:graphic>
          <a:graphicData uri="http://schemas.openxmlformats.org/drawingml/2006/table">
            <a:tbl>
              <a:tblPr>
                <a:tableStyleId>{5C22544A-7EE6-4342-B048-85BDC9FD1C3A}</a:tableStyleId>
              </a:tblPr>
              <a:tblGrid>
                <a:gridCol w="2225040">
                  <a:extLst>
                    <a:ext uri="{9D8B030D-6E8A-4147-A177-3AD203B41FA5}">
                      <a16:colId xmlns="" xmlns:a16="http://schemas.microsoft.com/office/drawing/2014/main" val="20000"/>
                    </a:ext>
                  </a:extLst>
                </a:gridCol>
                <a:gridCol w="4450080">
                  <a:extLst>
                    <a:ext uri="{9D8B030D-6E8A-4147-A177-3AD203B41FA5}">
                      <a16:colId xmlns="" xmlns:a16="http://schemas.microsoft.com/office/drawing/2014/main" val="20001"/>
                    </a:ext>
                  </a:extLst>
                </a:gridCol>
              </a:tblGrid>
              <a:tr h="274320">
                <a:tc gridSpan="2">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B</a:t>
                      </a:r>
                    </a:p>
                  </a:txBody>
                  <a:tcPr marT="64008" marB="6400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endParaRPr lang="en-US" sz="1000" b="1" i="0" kern="1200" dirty="0" smtClean="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Base Flood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Flood that has a one percent probability of being equaled or exceeded in any year.</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Base Flood Elevations (BFE)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The computed elevation to which floodwater is anticipated to rise during the base flood. BFEs are shown on Flood Insurance Rate Maps (FIRMs) and on the flood profiles.</a:t>
                      </a:r>
                    </a:p>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The BFE is the regulatory requirement for the elevation or floodproofing of structures. The relationship between the BFE and a structure’s elevation determines the flood insurance premium.</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gridSpan="2">
                  <a:txBody>
                    <a:bodyPr/>
                    <a:lstStyle/>
                    <a:p>
                      <a:pPr marL="0" indent="0">
                        <a:spcAft>
                          <a:spcPts val="300"/>
                        </a:spcAft>
                      </a:pPr>
                      <a:r>
                        <a:rPr lang="en-US" sz="1000" b="1" dirty="0" smtClean="0">
                          <a:solidFill>
                            <a:schemeClr val="bg1"/>
                          </a:solidFill>
                          <a:latin typeface="Arial" panose="020B0604020202020204" pitchFamily="34" charset="0"/>
                          <a:cs typeface="Arial" panose="020B0604020202020204" pitchFamily="34" charset="0"/>
                        </a:rPr>
                        <a:t>C</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Check Valve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Valve that allows water to flow in one direction, but automatically closes when the direction of flow is reversed.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Coastal Flooding</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Flooding which occurs when water is driven onto land from an adjacent body of water. This generally occurs when there are significant storms, such as tropical and extratropical cyclones.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gridSpan="2">
                  <a:txBody>
                    <a:bodyPr/>
                    <a:lstStyle/>
                    <a:p>
                      <a:pPr marL="0" indent="0">
                        <a:spcAft>
                          <a:spcPts val="300"/>
                        </a:spcAft>
                      </a:pPr>
                      <a:r>
                        <a:rPr lang="en-US" sz="1000" b="1" dirty="0" smtClean="0">
                          <a:solidFill>
                            <a:schemeClr val="bg1"/>
                          </a:solidFill>
                          <a:latin typeface="Arial" panose="020B0604020202020204" pitchFamily="34" charset="0"/>
                          <a:cs typeface="Arial" panose="020B0604020202020204" pitchFamily="34" charset="0"/>
                        </a:rPr>
                        <a:t>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Debris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Materials carried by floodwaters, including objects of various size and suspended soils.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Design Flood Elevation (DFE)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Elevation of the highest flood, including freeboard, that a retrofitting method is intended to protect against.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Dry Floodproofing</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Protecting a building by sealing its exterior walls to prevent the entry of floodwaters.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gridSpan="2">
                  <a:txBody>
                    <a:bodyPr/>
                    <a:lstStyle/>
                    <a:p>
                      <a:pPr marL="0" indent="0">
                        <a:spcAft>
                          <a:spcPts val="300"/>
                        </a:spcAft>
                      </a:pPr>
                      <a:r>
                        <a:rPr lang="en-US" sz="1000" b="1" dirty="0" smtClean="0">
                          <a:solidFill>
                            <a:schemeClr val="bg1"/>
                          </a:solidFill>
                          <a:latin typeface="Arial" panose="020B0604020202020204" pitchFamily="34" charset="0"/>
                          <a:cs typeface="Arial" panose="020B0604020202020204" pitchFamily="34" charset="0"/>
                        </a:rPr>
                        <a:t>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Elevation</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In retrofitting, the process of raising a home or other building so that it is above the height of a given flood.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gridSpan="2">
                  <a:txBody>
                    <a:bodyPr/>
                    <a:lstStyle/>
                    <a:p>
                      <a:pPr marL="0" indent="0">
                        <a:spcAft>
                          <a:spcPts val="300"/>
                        </a:spcAft>
                      </a:pPr>
                      <a:r>
                        <a:rPr lang="en-US" sz="1000" b="1" dirty="0" smtClean="0">
                          <a:solidFill>
                            <a:schemeClr val="bg1"/>
                          </a:solidFill>
                          <a:latin typeface="Arial" panose="020B0604020202020204" pitchFamily="34" charset="0"/>
                          <a:cs typeface="Arial" panose="020B0604020202020204" pitchFamily="34" charset="0"/>
                        </a:rPr>
                        <a:t>F</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Flash Flood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A flood that rises and falls very quickly, usually characterized by high flow velocities.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Flood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Under the NFIP, “a general and temporary condition of partial or complete inundation of normally dry land areas” from 1) the overland flow of a lake, river, stream, ditch, etc.; 2) the unusual and rapid accumulation of runoff of surface waters; and 3) mudflows or the sudden collapse of shoreline land.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2068159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 | Acronyms and </a:t>
            </a:r>
            <a:r>
              <a:rPr lang="en-US" dirty="0" smtClean="0"/>
              <a:t>Glossary</a:t>
            </a:r>
            <a:endParaRPr lang="en-US"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47</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443106930"/>
              </p:ext>
            </p:extLst>
          </p:nvPr>
        </p:nvGraphicFramePr>
        <p:xfrm>
          <a:off x="533400" y="1658178"/>
          <a:ext cx="6675120" cy="6595872"/>
        </p:xfrm>
        <a:graphic>
          <a:graphicData uri="http://schemas.openxmlformats.org/drawingml/2006/table">
            <a:tbl>
              <a:tblPr>
                <a:tableStyleId>{5C22544A-7EE6-4342-B048-85BDC9FD1C3A}</a:tableStyleId>
              </a:tblPr>
              <a:tblGrid>
                <a:gridCol w="2225040">
                  <a:extLst>
                    <a:ext uri="{9D8B030D-6E8A-4147-A177-3AD203B41FA5}">
                      <a16:colId xmlns="" xmlns:a16="http://schemas.microsoft.com/office/drawing/2014/main" val="20000"/>
                    </a:ext>
                  </a:extLst>
                </a:gridCol>
                <a:gridCol w="4450080">
                  <a:extLst>
                    <a:ext uri="{9D8B030D-6E8A-4147-A177-3AD203B41FA5}">
                      <a16:colId xmlns="" xmlns:a16="http://schemas.microsoft.com/office/drawing/2014/main" val="20001"/>
                    </a:ext>
                  </a:extLst>
                </a:gridCol>
              </a:tblGrid>
              <a:tr h="274320">
                <a:tc gridSpan="2">
                  <a:txBody>
                    <a:bodyPr/>
                    <a:lstStyle/>
                    <a:p>
                      <a:r>
                        <a:rPr lang="en-US" sz="1000" b="1" i="0" dirty="0" smtClean="0">
                          <a:solidFill>
                            <a:schemeClr val="bg1"/>
                          </a:solidFill>
                          <a:latin typeface="Arial" panose="020B0604020202020204" pitchFamily="34" charset="0"/>
                          <a:ea typeface="Arial" charset="0"/>
                          <a:cs typeface="Arial" panose="020B0604020202020204" pitchFamily="34" charset="0"/>
                        </a:rPr>
                        <a:t>F</a:t>
                      </a:r>
                    </a:p>
                  </a:txBody>
                  <a:tcPr marT="64008" marB="6400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endParaRPr lang="en-US" sz="1000" b="1" i="0" kern="1200" dirty="0" smtClean="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0"/>
                  </a:ext>
                </a:extLst>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Floodproofing</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Structural or nonstructural changes or adjustments included in the design, construction, or alteration of a building that reduce damage to the building and its contents from flooding and erosion.</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Floodwall</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Flood barrier constructed of manmade materials, such as concrete or masonry.</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Freeboard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Additional amount of height included in the DFE to provide a factor of safety.</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gridSpan="2">
                  <a:txBody>
                    <a:bodyPr/>
                    <a:lstStyle/>
                    <a:p>
                      <a:pPr marL="0" indent="0">
                        <a:spcAft>
                          <a:spcPts val="300"/>
                        </a:spcAft>
                      </a:pPr>
                      <a:r>
                        <a:rPr lang="en-US" sz="1000" b="1" dirty="0" smtClean="0">
                          <a:solidFill>
                            <a:schemeClr val="bg1"/>
                          </a:solidFill>
                          <a:latin typeface="Arial" panose="020B0604020202020204" pitchFamily="34" charset="0"/>
                          <a:cs typeface="Arial" panose="020B0604020202020204" pitchFamily="34" charset="0"/>
                        </a:rPr>
                        <a:t>H</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372259">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Hydrostatic Pressure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Force exerted on the walls and uplift (buoyancy) on floors by the floodwaters.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gridSpan="2">
                  <a:txBody>
                    <a:bodyPr/>
                    <a:lstStyle/>
                    <a:p>
                      <a:pPr marL="0" indent="0">
                        <a:spcAft>
                          <a:spcPts val="300"/>
                        </a:spcAft>
                      </a:pPr>
                      <a:r>
                        <a:rPr lang="en-US" sz="1000" b="1" dirty="0" smtClean="0">
                          <a:solidFill>
                            <a:schemeClr val="bg1"/>
                          </a:solidFill>
                          <a:latin typeface="Arial" panose="020B0604020202020204" pitchFamily="34" charset="0"/>
                          <a:cs typeface="Arial" panose="020B0604020202020204" pitchFamily="34" charset="0"/>
                        </a:rPr>
                        <a:t>I</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Inland Flooding</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Any type of flooding that occurs that is not considered coastal flooding. </a:t>
                      </a:r>
                      <a:br>
                        <a:rPr lang="en-US" sz="1000" b="0" dirty="0" smtClean="0">
                          <a:solidFill>
                            <a:schemeClr val="tx1"/>
                          </a:solidFill>
                          <a:latin typeface="Arial" panose="020B0604020202020204" pitchFamily="34" charset="0"/>
                          <a:cs typeface="Arial" panose="020B0604020202020204" pitchFamily="34" charset="0"/>
                        </a:rPr>
                      </a:br>
                      <a:r>
                        <a:rPr lang="en-US" sz="1000" b="0" dirty="0" smtClean="0">
                          <a:solidFill>
                            <a:schemeClr val="tx1"/>
                          </a:solidFill>
                          <a:latin typeface="Arial" panose="020B0604020202020204" pitchFamily="34" charset="0"/>
                          <a:cs typeface="Arial" panose="020B0604020202020204" pitchFamily="34" charset="0"/>
                        </a:rPr>
                        <a:t>For example flash floods, riverine floods, aerial flooding, etc.</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gridSpan="2">
                  <a:txBody>
                    <a:bodyPr/>
                    <a:lstStyle/>
                    <a:p>
                      <a:pPr marL="0" indent="0">
                        <a:spcAft>
                          <a:spcPts val="300"/>
                        </a:spcAft>
                      </a:pPr>
                      <a:r>
                        <a:rPr lang="en-US" sz="1000" b="1" dirty="0" smtClean="0">
                          <a:solidFill>
                            <a:schemeClr val="bg1"/>
                          </a:solidFill>
                          <a:latin typeface="Arial" panose="020B0604020202020204" pitchFamily="34" charset="0"/>
                          <a:cs typeface="Arial" panose="020B0604020202020204" pitchFamily="34" charset="0"/>
                        </a:rPr>
                        <a:t>L</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Levee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Flood barrier constructed of compacted soil.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Lowest Floor</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Floor of the lowest enclosed area within the building, including the basement. The only exception is an enclosed area below an elevated building, but only when the enclosed area is used solely for parking, building access, or storage and is compliant with relevant regulations.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gridSpan="2">
                  <a:txBody>
                    <a:bodyPr/>
                    <a:lstStyle/>
                    <a:p>
                      <a:pPr marL="0" indent="0">
                        <a:spcAft>
                          <a:spcPts val="300"/>
                        </a:spcAft>
                      </a:pPr>
                      <a:r>
                        <a:rPr lang="en-US" sz="1000" b="1" dirty="0" smtClean="0">
                          <a:solidFill>
                            <a:schemeClr val="bg1"/>
                          </a:solidFill>
                          <a:latin typeface="Arial" panose="020B0604020202020204" pitchFamily="34" charset="0"/>
                          <a:cs typeface="Arial" panose="020B0604020202020204" pitchFamily="34" charset="0"/>
                        </a:rPr>
                        <a:t>R</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Retrofitting</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Making changes to an existing home or other building to protect it from flooding or other hazards such as high winds and earthquakes.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gridSpan="2">
                  <a:txBody>
                    <a:bodyPr/>
                    <a:lstStyle/>
                    <a:p>
                      <a:pPr marL="0" indent="0">
                        <a:spcAft>
                          <a:spcPts val="300"/>
                        </a:spcAft>
                      </a:pPr>
                      <a:r>
                        <a:rPr lang="en-US" sz="1000" b="1" dirty="0" smtClean="0">
                          <a:solidFill>
                            <a:schemeClr val="bg1"/>
                          </a:solidFill>
                          <a:latin typeface="Arial" panose="020B0604020202020204" pitchFamily="34" charset="0"/>
                          <a:cs typeface="Arial" panose="020B0604020202020204" pitchFamily="34" charset="0"/>
                        </a:rPr>
                        <a:t>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Service Equipment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The utility systems, heating and cooling systems, and large appliances in a retrofitted home.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gridSpan="2">
                  <a:txBody>
                    <a:bodyPr/>
                    <a:lstStyle/>
                    <a:p>
                      <a:pPr marL="0" indent="0">
                        <a:spcAft>
                          <a:spcPts val="300"/>
                        </a:spcAft>
                      </a:pPr>
                      <a:r>
                        <a:rPr lang="en-US" sz="1000" b="1" dirty="0" smtClean="0">
                          <a:solidFill>
                            <a:schemeClr val="bg1"/>
                          </a:solidFill>
                          <a:latin typeface="Arial" panose="020B0604020202020204" pitchFamily="34" charset="0"/>
                          <a:cs typeface="Arial" panose="020B0604020202020204" pitchFamily="34" charset="0"/>
                        </a:rPr>
                        <a:t>W</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274320">
                <a:tc>
                  <a:txBody>
                    <a:bodyPr/>
                    <a:lstStyle/>
                    <a:p>
                      <a:pPr marL="0" indent="0">
                        <a:spcAft>
                          <a:spcPts val="300"/>
                        </a:spcAft>
                      </a:pPr>
                      <a:r>
                        <a:rPr lang="en-US" sz="1000" b="0" dirty="0" smtClean="0">
                          <a:solidFill>
                            <a:schemeClr val="tx1"/>
                          </a:solidFill>
                          <a:latin typeface="Arial" panose="020B0604020202020204" pitchFamily="34" charset="0"/>
                          <a:cs typeface="Arial" panose="020B0604020202020204" pitchFamily="34" charset="0"/>
                        </a:rPr>
                        <a:t>Wet Floodproofing</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smtClean="0">
                          <a:solidFill>
                            <a:schemeClr val="tx1"/>
                          </a:solidFill>
                          <a:latin typeface="Arial" panose="020B0604020202020204" pitchFamily="34" charset="0"/>
                          <a:cs typeface="Arial" panose="020B0604020202020204" pitchFamily="34" charset="0"/>
                        </a:rPr>
                        <a:t>Protecting a building by allowing floodwaters to enter so that internal and external hydrostatic pressure are equalized. Usually, only enclosed areas used for parking, building access, or storage are wet floodproofed.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399617126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t>
            </a:r>
            <a:r>
              <a:rPr lang="en-US" dirty="0" smtClean="0"/>
              <a:t>B</a:t>
            </a:r>
            <a:endParaRPr lang="en-US" sz="1800" dirty="0">
              <a:solidFill>
                <a:schemeClr val="tx1"/>
              </a:solidFill>
            </a:endParaRPr>
          </a:p>
        </p:txBody>
      </p:sp>
      <p:sp>
        <p:nvSpPr>
          <p:cNvPr id="3" name="Slide Number Placeholder 2"/>
          <p:cNvSpPr>
            <a:spLocks noGrp="1"/>
          </p:cNvSpPr>
          <p:nvPr>
            <p:ph type="sldNum" sz="quarter" idx="4"/>
          </p:nvPr>
        </p:nvSpPr>
        <p:spPr/>
        <p:txBody>
          <a:bodyPr/>
          <a:lstStyle/>
          <a:p>
            <a:fld id="{7749E63D-D648-FD44-8A88-2CC5333ECCD2}" type="slidenum">
              <a:rPr lang="en-US" smtClean="0"/>
              <a:pPr/>
              <a:t>48</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2082099"/>
              </p:ext>
            </p:extLst>
          </p:nvPr>
        </p:nvGraphicFramePr>
        <p:xfrm>
          <a:off x="533400" y="1955247"/>
          <a:ext cx="6675120" cy="7062216"/>
        </p:xfrm>
        <a:graphic>
          <a:graphicData uri="http://schemas.openxmlformats.org/drawingml/2006/table">
            <a:tbl>
              <a:tblPr>
                <a:tableStyleId>{5C22544A-7EE6-4342-B048-85BDC9FD1C3A}</a:tableStyleId>
              </a:tblPr>
              <a:tblGrid>
                <a:gridCol w="549812">
                  <a:extLst>
                    <a:ext uri="{9D8B030D-6E8A-4147-A177-3AD203B41FA5}">
                      <a16:colId xmlns="" xmlns:a16="http://schemas.microsoft.com/office/drawing/2014/main" val="20000"/>
                    </a:ext>
                  </a:extLst>
                </a:gridCol>
                <a:gridCol w="3108960"/>
                <a:gridCol w="3016348">
                  <a:extLst>
                    <a:ext uri="{9D8B030D-6E8A-4147-A177-3AD203B41FA5}">
                      <a16:colId xmlns="" xmlns:a16="http://schemas.microsoft.com/office/drawing/2014/main" val="20001"/>
                    </a:ext>
                  </a:extLst>
                </a:gridCol>
              </a:tblGrid>
              <a:tr h="0">
                <a:tc>
                  <a:txBody>
                    <a:bodyPr/>
                    <a:lstStyle/>
                    <a:p>
                      <a:pPr marL="0" indent="0" algn="ctr">
                        <a:spcAft>
                          <a:spcPts val="300"/>
                        </a:spcAft>
                      </a:pPr>
                      <a:r>
                        <a:rPr lang="en-US" sz="1000" b="1" dirty="0" smtClean="0">
                          <a:solidFill>
                            <a:srgbClr val="FFFFFF"/>
                          </a:solidFill>
                          <a:latin typeface="Arial" panose="020B0604020202020204" pitchFamily="34" charset="0"/>
                          <a:cs typeface="Arial" panose="020B0604020202020204" pitchFamily="34" charset="0"/>
                        </a:rPr>
                        <a:t>PAGE</a:t>
                      </a:r>
                      <a:br>
                        <a:rPr lang="en-US" sz="1000" b="1" dirty="0" smtClean="0">
                          <a:solidFill>
                            <a:srgbClr val="FFFFFF"/>
                          </a:solidFill>
                          <a:latin typeface="Arial" panose="020B0604020202020204" pitchFamily="34" charset="0"/>
                          <a:cs typeface="Arial" panose="020B0604020202020204" pitchFamily="34" charset="0"/>
                        </a:rPr>
                      </a:br>
                      <a:r>
                        <a:rPr lang="en-US" sz="1000" b="1" dirty="0" smtClean="0">
                          <a:solidFill>
                            <a:srgbClr val="FFFFFF"/>
                          </a:solidFill>
                          <a:latin typeface="Arial" panose="020B0604020202020204" pitchFamily="34" charset="0"/>
                          <a:cs typeface="Arial" panose="020B0604020202020204" pitchFamily="34" charset="0"/>
                        </a:rPr>
                        <a: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1000" b="1" dirty="0" smtClean="0">
                          <a:solidFill>
                            <a:srgbClr val="FFFFFF"/>
                          </a:solidFill>
                          <a:latin typeface="Arial" panose="020B0604020202020204" pitchFamily="34" charset="0"/>
                          <a:cs typeface="Arial" panose="020B0604020202020204" pitchFamily="34" charset="0"/>
                        </a:rPr>
                        <a:t>TITLE OF DOCUMENT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1" dirty="0" smtClean="0">
                          <a:solidFill>
                            <a:srgbClr val="FFFFFF"/>
                          </a:solidFill>
                          <a:latin typeface="Arial" panose="020B0604020202020204" pitchFamily="34" charset="0"/>
                          <a:cs typeface="Arial" panose="020B0604020202020204" pitchFamily="34" charset="0"/>
                        </a:rPr>
                        <a:t>LINK</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2"/>
                  </a:ext>
                </a:extLst>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Business Continuity Plan</a:t>
                      </a:r>
                      <a:r>
                        <a:rPr lang="en-US" sz="900" b="0" dirty="0" smtClean="0">
                          <a:solidFill>
                            <a:schemeClr val="tx1"/>
                          </a:solidFill>
                          <a:latin typeface="Arial" panose="020B0604020202020204" pitchFamily="34" charset="0"/>
                          <a:cs typeface="Arial" panose="020B0604020202020204" pitchFamily="34" charset="0"/>
                        </a:rPr>
                        <a:t>. Ready Business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 www.fema.gov/media-library/assets/documents/89510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FLASH</a:t>
                      </a:r>
                      <a:r>
                        <a:rPr lang="en-US" sz="900" b="0" baseline="0" dirty="0" smtClean="0">
                          <a:solidFill>
                            <a:schemeClr val="tx1"/>
                          </a:solidFill>
                          <a:latin typeface="Arial" panose="020B0604020202020204" pitchFamily="34" charset="0"/>
                          <a:cs typeface="Arial" panose="020B0604020202020204" pitchFamily="34" charset="0"/>
                        </a:rPr>
                        <a:t> email</a:t>
                      </a:r>
                      <a:endParaRPr lang="en-US" sz="9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info@flash.org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14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FloodSmart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smtClean="0">
                          <a:solidFill>
                            <a:schemeClr val="tx1"/>
                          </a:solidFill>
                          <a:latin typeface="Arial" panose="020B0604020202020204" pitchFamily="34" charset="0"/>
                          <a:cs typeface="Arial" panose="020B0604020202020204" pitchFamily="34" charset="0"/>
                        </a:rPr>
                        <a:t>www.floodsmart.gov</a:t>
                      </a:r>
                      <a:endParaRPr lang="en-US" sz="9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19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National Voluntary Organizations Active in Disaster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smtClean="0">
                          <a:solidFill>
                            <a:schemeClr val="tx1"/>
                          </a:solidFill>
                          <a:latin typeface="Arial" panose="020B0604020202020204" pitchFamily="34" charset="0"/>
                          <a:cs typeface="Arial" panose="020B0604020202020204" pitchFamily="34" charset="0"/>
                        </a:rPr>
                        <a:t>www.nvoad.org/how-to-help/volunteering</a:t>
                      </a:r>
                      <a:endParaRPr lang="en-US" sz="9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Business Continuity Plan</a:t>
                      </a:r>
                      <a:r>
                        <a:rPr lang="en-US" sz="900" b="0" dirty="0" smtClean="0">
                          <a:solidFill>
                            <a:schemeClr val="tx1"/>
                          </a:solidFill>
                          <a:latin typeface="Arial" panose="020B0604020202020204" pitchFamily="34" charset="0"/>
                          <a:cs typeface="Arial" panose="020B0604020202020204" pitchFamily="34" charset="0"/>
                        </a:rPr>
                        <a:t>. Ready Business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www.fema.gov/media-library/assets/documents/89510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i="1" dirty="0" smtClean="0">
                          <a:solidFill>
                            <a:schemeClr val="tx1"/>
                          </a:solidFill>
                          <a:latin typeface="Arial" panose="020B0604020202020204" pitchFamily="34" charset="0"/>
                          <a:cs typeface="Arial" panose="020B0604020202020204" pitchFamily="34" charset="0"/>
                        </a:rPr>
                        <a:t>DRB Toolkit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www.drbtoolkit.org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Business Continuity Plan</a:t>
                      </a:r>
                      <a:r>
                        <a:rPr lang="en-US" sz="900" b="0" dirty="0" smtClean="0">
                          <a:solidFill>
                            <a:schemeClr val="tx1"/>
                          </a:solidFill>
                          <a:latin typeface="Arial" panose="020B0604020202020204" pitchFamily="34" charset="0"/>
                          <a:cs typeface="Arial" panose="020B0604020202020204" pitchFamily="34" charset="0"/>
                        </a:rPr>
                        <a:t>. Ready Business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www.fema.gov/media-library/assets/documents/89510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Small Business Administration. </a:t>
                      </a:r>
                      <a:r>
                        <a:rPr lang="en-US" sz="900" b="0" i="1" dirty="0" smtClean="0">
                          <a:solidFill>
                            <a:schemeClr val="tx1"/>
                          </a:solidFill>
                          <a:latin typeface="Arial" panose="020B0604020202020204" pitchFamily="34" charset="0"/>
                          <a:cs typeface="Arial" panose="020B0604020202020204" pitchFamily="34" charset="0"/>
                        </a:rPr>
                        <a:t>Crisis Communication.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www.agilityrecovery.com/assets/SBA/crisiscomms.pdf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How to Prepare For A Flood</a:t>
                      </a:r>
                      <a:r>
                        <a:rPr lang="en-US" sz="900" b="0" dirty="0" smtClean="0">
                          <a:solidFill>
                            <a:schemeClr val="tx1"/>
                          </a:solidFill>
                          <a:latin typeface="Arial" panose="020B0604020202020204" pitchFamily="34" charset="0"/>
                          <a:cs typeface="Arial" panose="020B0604020202020204" pitchFamily="34" charset="0"/>
                        </a:rPr>
                        <a:t>. America’s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www.fema.gov/media-library/assets/documents/98102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Prepare Your Organization For A Flood Playbook</a:t>
                      </a:r>
                      <a:r>
                        <a:rPr lang="en-US" sz="900" b="0" dirty="0" smtClean="0">
                          <a:solidFill>
                            <a:schemeClr val="tx1"/>
                          </a:solidFill>
                          <a:latin typeface="Arial" panose="020B0604020202020204" pitchFamily="34" charset="0"/>
                          <a:cs typeface="Arial" panose="020B0604020202020204" pitchFamily="34" charset="0"/>
                        </a:rPr>
                        <a:t>. America’s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www.fema.gov/media-library/assets/documents/98407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i="1" dirty="0" smtClean="0">
                          <a:solidFill>
                            <a:schemeClr val="tx1"/>
                          </a:solidFill>
                          <a:latin typeface="Arial" panose="020B0604020202020204" pitchFamily="34" charset="0"/>
                          <a:cs typeface="Arial" panose="020B0604020202020204" pitchFamily="34" charset="0"/>
                        </a:rPr>
                        <a:t>Turn Around, Don’t Drown!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tadd.weather.gov/</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i="1" dirty="0" smtClean="0">
                          <a:solidFill>
                            <a:schemeClr val="tx1"/>
                          </a:solidFill>
                          <a:latin typeface="Arial" panose="020B0604020202020204" pitchFamily="34" charset="0"/>
                          <a:cs typeface="Arial" panose="020B0604020202020204" pitchFamily="34" charset="0"/>
                        </a:rPr>
                        <a:t>FEMA. Prepare Your Organization For A Flood Playbook. </a:t>
                      </a:r>
                      <a:r>
                        <a:rPr lang="en-US" sz="900" b="0" dirty="0" smtClean="0">
                          <a:solidFill>
                            <a:schemeClr val="tx1"/>
                          </a:solidFill>
                          <a:latin typeface="Arial" panose="020B0604020202020204" pitchFamily="34" charset="0"/>
                          <a:cs typeface="Arial" panose="020B0604020202020204" pitchFamily="34" charset="0"/>
                        </a:rPr>
                        <a:t>America’s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www.fema.gov/media-library/assets/documents/98407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Insurance Coverage Discussion Form.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www.fema.gov/media-library/assets/documents/89528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Emergency Supply List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www.fema.gov/media-library/assets/documents/90354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NOAA. </a:t>
                      </a:r>
                      <a:r>
                        <a:rPr lang="en-US" sz="900" b="0" i="1" dirty="0" smtClean="0">
                          <a:solidFill>
                            <a:schemeClr val="tx1"/>
                          </a:solidFill>
                          <a:latin typeface="Arial" panose="020B0604020202020204" pitchFamily="34" charset="0"/>
                          <a:cs typeface="Arial" panose="020B0604020202020204" pitchFamily="34" charset="0"/>
                        </a:rPr>
                        <a:t>Weather Radio All Hazards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www.nws.noaa.gov/nwr/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i="1" dirty="0" smtClean="0">
                          <a:solidFill>
                            <a:schemeClr val="tx1"/>
                          </a:solidFill>
                          <a:latin typeface="Arial" panose="020B0604020202020204" pitchFamily="34" charset="0"/>
                          <a:cs typeface="Arial" panose="020B0604020202020204" pitchFamily="34" charset="0"/>
                        </a:rPr>
                        <a:t>Be Smart. Take Part. Know Your Alerts and Warnings.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www.community.fema.gov/action/access-alerts-andwarnings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Prepare Your Organization For A Flood Playbook.</a:t>
                      </a:r>
                      <a:r>
                        <a:rPr lang="en-US" sz="900" b="0" dirty="0" smtClean="0">
                          <a:solidFill>
                            <a:schemeClr val="tx1"/>
                          </a:solidFill>
                          <a:latin typeface="Arial" panose="020B0604020202020204" pitchFamily="34" charset="0"/>
                          <a:cs typeface="Arial" panose="020B0604020202020204" pitchFamily="34" charset="0"/>
                        </a:rPr>
                        <a:t> America’s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www.fema.gov/media-library/assets/documents/98407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How to Prepare For A Flood</a:t>
                      </a:r>
                      <a:r>
                        <a:rPr lang="en-US" sz="900" b="0" dirty="0" smtClean="0">
                          <a:solidFill>
                            <a:schemeClr val="tx1"/>
                          </a:solidFill>
                          <a:latin typeface="Arial" panose="020B0604020202020204" pitchFamily="34" charset="0"/>
                          <a:cs typeface="Arial" panose="020B0604020202020204" pitchFamily="34" charset="0"/>
                        </a:rPr>
                        <a:t>. America’s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www.fema.gov/media-library/assets/documents/98102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P-936, </a:t>
                      </a:r>
                      <a:r>
                        <a:rPr lang="en-US" sz="900" b="0" i="1" dirty="0" smtClean="0">
                          <a:solidFill>
                            <a:schemeClr val="tx1"/>
                          </a:solidFill>
                          <a:latin typeface="Arial" panose="020B0604020202020204" pitchFamily="34" charset="0"/>
                          <a:cs typeface="Arial" panose="020B0604020202020204" pitchFamily="34" charset="0"/>
                        </a:rPr>
                        <a:t>Floodproofing Non-Residential Buildings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www.fema.gov/media-library/assets/documents/34270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P-259, </a:t>
                      </a:r>
                      <a:r>
                        <a:rPr lang="en-US" sz="900" b="0" i="1" dirty="0" smtClean="0">
                          <a:solidFill>
                            <a:schemeClr val="tx1"/>
                          </a:solidFill>
                          <a:latin typeface="Arial" panose="020B0604020202020204" pitchFamily="34" charset="0"/>
                          <a:cs typeface="Arial" panose="020B0604020202020204" pitchFamily="34" charset="0"/>
                        </a:rPr>
                        <a:t>Engineering Principals and Practices of Retrofitting Floodprone Residential Structures</a:t>
                      </a:r>
                      <a:r>
                        <a:rPr lang="en-US" sz="900" b="0" dirty="0" smtClean="0">
                          <a:solidFill>
                            <a:schemeClr val="tx1"/>
                          </a:solidFill>
                          <a:latin typeface="Arial" panose="020B0604020202020204" pitchFamily="34" charset="0"/>
                          <a:cs typeface="Arial" panose="020B0604020202020204" pitchFamily="34" charset="0"/>
                        </a:rPr>
                        <a:t>,  </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Third Edition (2012)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www.fema.gov/media-library/assets/documents/3001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P-936, </a:t>
                      </a:r>
                      <a:r>
                        <a:rPr lang="en-US" sz="900" b="0" i="1" dirty="0" smtClean="0">
                          <a:solidFill>
                            <a:schemeClr val="tx1"/>
                          </a:solidFill>
                          <a:latin typeface="Arial" panose="020B0604020202020204" pitchFamily="34" charset="0"/>
                          <a:cs typeface="Arial" panose="020B0604020202020204" pitchFamily="34" charset="0"/>
                        </a:rPr>
                        <a:t>Floodproofing Non-Residential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www.fema.gov/media-library/assets/documents/34270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Emergency Response Plan. Ready Business.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www.ready.gov/business/implementation/emergency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P-259, </a:t>
                      </a:r>
                      <a:r>
                        <a:rPr lang="en-US" sz="900" b="0" i="1" dirty="0" smtClean="0">
                          <a:solidFill>
                            <a:schemeClr val="tx1"/>
                          </a:solidFill>
                          <a:latin typeface="Arial" panose="020B0604020202020204" pitchFamily="34" charset="0"/>
                          <a:cs typeface="Arial" panose="020B0604020202020204" pitchFamily="34" charset="0"/>
                        </a:rPr>
                        <a:t>Engineering Principals and Practices of Retrofitting Floodprone Residential Structures</a:t>
                      </a:r>
                      <a:r>
                        <a:rPr lang="en-US" sz="900" b="0" dirty="0" smtClean="0">
                          <a:solidFill>
                            <a:schemeClr val="tx1"/>
                          </a:solidFill>
                          <a:latin typeface="Arial" panose="020B0604020202020204" pitchFamily="34" charset="0"/>
                          <a:cs typeface="Arial" panose="020B0604020202020204" pitchFamily="34" charset="0"/>
                        </a:rPr>
                        <a:t>,  </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Third Edition (2012)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www.fema.gov/media-library/assets/documents/3001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
        <p:nvSpPr>
          <p:cNvPr id="5" name="Title 1"/>
          <p:cNvSpPr txBox="1">
            <a:spLocks/>
          </p:cNvSpPr>
          <p:nvPr/>
        </p:nvSpPr>
        <p:spPr>
          <a:xfrm>
            <a:off x="533400" y="1655064"/>
            <a:ext cx="6705600" cy="26161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The following is a list of websites and content referenced in this document.</a:t>
            </a:r>
          </a:p>
        </p:txBody>
      </p:sp>
    </p:spTree>
    <p:extLst>
      <p:ext uri="{BB962C8B-B14F-4D97-AF65-F5344CB8AC3E}">
        <p14:creationId xmlns:p14="http://schemas.microsoft.com/office/powerpoint/2010/main" val="163155916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t>
            </a:r>
            <a:r>
              <a:rPr lang="en-US" dirty="0" smtClean="0"/>
              <a:t>B</a:t>
            </a:r>
            <a:endParaRPr lang="en-US" sz="1800" dirty="0">
              <a:solidFill>
                <a:schemeClr val="tx1"/>
              </a:solidFill>
            </a:endParaRPr>
          </a:p>
        </p:txBody>
      </p:sp>
      <p:sp>
        <p:nvSpPr>
          <p:cNvPr id="3" name="Slide Number Placeholder 2"/>
          <p:cNvSpPr>
            <a:spLocks noGrp="1"/>
          </p:cNvSpPr>
          <p:nvPr>
            <p:ph type="sldNum" sz="quarter" idx="4"/>
          </p:nvPr>
        </p:nvSpPr>
        <p:spPr/>
        <p:txBody>
          <a:bodyPr/>
          <a:lstStyle/>
          <a:p>
            <a:fld id="{7749E63D-D648-FD44-8A88-2CC5333ECCD2}" type="slidenum">
              <a:rPr lang="en-US" smtClean="0"/>
              <a:pPr/>
              <a:t>49</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671306111"/>
              </p:ext>
            </p:extLst>
          </p:nvPr>
        </p:nvGraphicFramePr>
        <p:xfrm>
          <a:off x="533400" y="1955247"/>
          <a:ext cx="6675120" cy="4082796"/>
        </p:xfrm>
        <a:graphic>
          <a:graphicData uri="http://schemas.openxmlformats.org/drawingml/2006/table">
            <a:tbl>
              <a:tblPr>
                <a:tableStyleId>{5C22544A-7EE6-4342-B048-85BDC9FD1C3A}</a:tableStyleId>
              </a:tblPr>
              <a:tblGrid>
                <a:gridCol w="549812">
                  <a:extLst>
                    <a:ext uri="{9D8B030D-6E8A-4147-A177-3AD203B41FA5}">
                      <a16:colId xmlns="" xmlns:a16="http://schemas.microsoft.com/office/drawing/2014/main" val="20000"/>
                    </a:ext>
                  </a:extLst>
                </a:gridCol>
                <a:gridCol w="3108960"/>
                <a:gridCol w="3016348">
                  <a:extLst>
                    <a:ext uri="{9D8B030D-6E8A-4147-A177-3AD203B41FA5}">
                      <a16:colId xmlns="" xmlns:a16="http://schemas.microsoft.com/office/drawing/2014/main" val="20001"/>
                    </a:ext>
                  </a:extLst>
                </a:gridCol>
              </a:tblGrid>
              <a:tr h="0">
                <a:tc>
                  <a:txBody>
                    <a:bodyPr/>
                    <a:lstStyle/>
                    <a:p>
                      <a:pPr marL="0" indent="0" algn="ctr">
                        <a:spcAft>
                          <a:spcPts val="300"/>
                        </a:spcAft>
                      </a:pPr>
                      <a:r>
                        <a:rPr lang="en-US" sz="1000" b="1" dirty="0" smtClean="0">
                          <a:solidFill>
                            <a:srgbClr val="FFFFFF"/>
                          </a:solidFill>
                          <a:latin typeface="Arial" panose="020B0604020202020204" pitchFamily="34" charset="0"/>
                          <a:cs typeface="Arial" panose="020B0604020202020204" pitchFamily="34" charset="0"/>
                        </a:rPr>
                        <a:t>PAGE</a:t>
                      </a:r>
                      <a:br>
                        <a:rPr lang="en-US" sz="1000" b="1" dirty="0" smtClean="0">
                          <a:solidFill>
                            <a:srgbClr val="FFFFFF"/>
                          </a:solidFill>
                          <a:latin typeface="Arial" panose="020B0604020202020204" pitchFamily="34" charset="0"/>
                          <a:cs typeface="Arial" panose="020B0604020202020204" pitchFamily="34" charset="0"/>
                        </a:rPr>
                      </a:br>
                      <a:r>
                        <a:rPr lang="en-US" sz="1000" b="1" dirty="0" smtClean="0">
                          <a:solidFill>
                            <a:srgbClr val="FFFFFF"/>
                          </a:solidFill>
                          <a:latin typeface="Arial" panose="020B0604020202020204" pitchFamily="34" charset="0"/>
                          <a:cs typeface="Arial" panose="020B0604020202020204" pitchFamily="34" charset="0"/>
                        </a:rPr>
                        <a: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1000" b="1" dirty="0" smtClean="0">
                          <a:solidFill>
                            <a:srgbClr val="FFFFFF"/>
                          </a:solidFill>
                          <a:latin typeface="Arial" panose="020B0604020202020204" pitchFamily="34" charset="0"/>
                          <a:cs typeface="Arial" panose="020B0604020202020204" pitchFamily="34" charset="0"/>
                        </a:rPr>
                        <a:t>TITLE OF DOCUMENT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1" dirty="0" smtClean="0">
                          <a:solidFill>
                            <a:srgbClr val="FFFFFF"/>
                          </a:solidFill>
                          <a:latin typeface="Arial" panose="020B0604020202020204" pitchFamily="34" charset="0"/>
                          <a:cs typeface="Arial" panose="020B0604020202020204" pitchFamily="34" charset="0"/>
                        </a:rPr>
                        <a:t>LINK</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 xmlns:a16="http://schemas.microsoft.com/office/drawing/2014/main" val="10002"/>
                  </a:ext>
                </a:extLst>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P-936, </a:t>
                      </a:r>
                      <a:r>
                        <a:rPr lang="en-US" sz="900" b="0" i="1" dirty="0" smtClean="0">
                          <a:solidFill>
                            <a:schemeClr val="tx1"/>
                          </a:solidFill>
                          <a:latin typeface="Arial" panose="020B0604020202020204" pitchFamily="34" charset="0"/>
                          <a:cs typeface="Arial" panose="020B0604020202020204" pitchFamily="34" charset="0"/>
                        </a:rPr>
                        <a:t>Floodproofing Non-Residential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www.fema.gov/media-library/assets/documents/34270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P-550, </a:t>
                      </a:r>
                      <a:r>
                        <a:rPr lang="en-US" sz="900" b="0" i="1" dirty="0" smtClean="0">
                          <a:solidFill>
                            <a:schemeClr val="tx1"/>
                          </a:solidFill>
                          <a:latin typeface="Arial" panose="020B0604020202020204" pitchFamily="34" charset="0"/>
                          <a:cs typeface="Arial" panose="020B0604020202020204" pitchFamily="34" charset="0"/>
                        </a:rPr>
                        <a:t>Recommended Residential Construction for Coastal Areas: Building on Strong and Safe Foundations </a:t>
                      </a:r>
                      <a:r>
                        <a:rPr lang="en-US" sz="900" b="0" dirty="0" smtClean="0">
                          <a:solidFill>
                            <a:schemeClr val="tx1"/>
                          </a:solidFill>
                          <a:latin typeface="Arial" panose="020B0604020202020204" pitchFamily="34" charset="0"/>
                          <a:cs typeface="Arial" panose="020B0604020202020204" pitchFamily="34" charset="0"/>
                        </a:rPr>
                        <a:t>(2009)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www.fema.gov/es/media-library/assets/ documents/3972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P-312, </a:t>
                      </a:r>
                      <a:r>
                        <a:rPr lang="en-US" sz="900" b="0" i="1" dirty="0" smtClean="0">
                          <a:solidFill>
                            <a:schemeClr val="tx1"/>
                          </a:solidFill>
                          <a:latin typeface="Arial" panose="020B0604020202020204" pitchFamily="34" charset="0"/>
                          <a:cs typeface="Arial" panose="020B0604020202020204" pitchFamily="34" charset="0"/>
                        </a:rPr>
                        <a:t>Homeowner's Guide to Retrofitting</a:t>
                      </a:r>
                      <a:r>
                        <a:rPr lang="en-US" sz="900" b="0" dirty="0" smtClean="0">
                          <a:solidFill>
                            <a:schemeClr val="tx1"/>
                          </a:solidFill>
                          <a:latin typeface="Arial" panose="020B0604020202020204" pitchFamily="34" charset="0"/>
                          <a:cs typeface="Arial" panose="020B0604020202020204" pitchFamily="34" charset="0"/>
                        </a:rPr>
                        <a:t>,  </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Third Edition (2014)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www.fema.gov/media-library/assets/documents/480</a:t>
                      </a:r>
                    </a:p>
                    <a:p>
                      <a:pPr marL="0" marR="0" indent="0" algn="l" defTabSz="457200" rtl="0" eaLnBrk="1" fontAlgn="auto" latinLnBrk="0" hangingPunct="1">
                        <a:lnSpc>
                          <a:spcPct val="100000"/>
                        </a:lnSpc>
                        <a:spcBef>
                          <a:spcPts val="0"/>
                        </a:spcBef>
                        <a:spcAft>
                          <a:spcPts val="300"/>
                        </a:spcAft>
                        <a:buClrTx/>
                        <a:buSzTx/>
                        <a:buFontTx/>
                        <a:buNone/>
                        <a:tabLst/>
                        <a:defRPr/>
                      </a:pPr>
                      <a:endParaRPr lang="en-US" sz="9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P-936, </a:t>
                      </a:r>
                      <a:r>
                        <a:rPr lang="en-US" sz="900" b="0" i="1" dirty="0" smtClean="0">
                          <a:solidFill>
                            <a:schemeClr val="tx1"/>
                          </a:solidFill>
                          <a:latin typeface="Arial" panose="020B0604020202020204" pitchFamily="34" charset="0"/>
                          <a:cs typeface="Arial" panose="020B0604020202020204" pitchFamily="34" charset="0"/>
                        </a:rPr>
                        <a:t>Floodproofing Non-Residential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www.fema.gov/media-library/assets/documents/34270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P-259, </a:t>
                      </a:r>
                      <a:r>
                        <a:rPr lang="en-US" sz="900" b="0" i="1" dirty="0" smtClean="0">
                          <a:solidFill>
                            <a:schemeClr val="tx1"/>
                          </a:solidFill>
                          <a:latin typeface="Arial" panose="020B0604020202020204" pitchFamily="34" charset="0"/>
                          <a:cs typeface="Arial" panose="020B0604020202020204" pitchFamily="34" charset="0"/>
                        </a:rPr>
                        <a:t>Engineering Principals and Practices of Retrofitting Floodprone Residential Structures</a:t>
                      </a:r>
                      <a:r>
                        <a:rPr lang="en-US" sz="900" b="0" dirty="0" smtClean="0">
                          <a:solidFill>
                            <a:schemeClr val="tx1"/>
                          </a:solidFill>
                          <a:latin typeface="Arial" panose="020B0604020202020204" pitchFamily="34" charset="0"/>
                          <a:cs typeface="Arial" panose="020B0604020202020204" pitchFamily="34" charset="0"/>
                        </a:rPr>
                        <a:t>,  </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Third Edition (2012)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www.fema.gov/media-library/assets/documents/3001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P-936, </a:t>
                      </a:r>
                      <a:r>
                        <a:rPr lang="en-US" sz="900" b="0" i="1" dirty="0" smtClean="0">
                          <a:solidFill>
                            <a:schemeClr val="tx1"/>
                          </a:solidFill>
                          <a:latin typeface="Arial" panose="020B0604020202020204" pitchFamily="34" charset="0"/>
                          <a:cs typeface="Arial" panose="020B0604020202020204" pitchFamily="34" charset="0"/>
                        </a:rPr>
                        <a:t>Floodproofing Non-Residential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www.fema.gov/media-library/assets/documents/34270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29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P-259, </a:t>
                      </a:r>
                      <a:r>
                        <a:rPr lang="en-US" sz="900" b="0" i="1" dirty="0" smtClean="0">
                          <a:solidFill>
                            <a:schemeClr val="tx1"/>
                          </a:solidFill>
                          <a:latin typeface="Arial" panose="020B0604020202020204" pitchFamily="34" charset="0"/>
                          <a:cs typeface="Arial" panose="020B0604020202020204" pitchFamily="34" charset="0"/>
                        </a:rPr>
                        <a:t>Engineering Principals and Practices of Retrofitting Floodprone Residential Structures</a:t>
                      </a:r>
                      <a:r>
                        <a:rPr lang="en-US" sz="900" b="0" dirty="0" smtClean="0">
                          <a:solidFill>
                            <a:schemeClr val="tx1"/>
                          </a:solidFill>
                          <a:latin typeface="Arial" panose="020B0604020202020204" pitchFamily="34" charset="0"/>
                          <a:cs typeface="Arial" panose="020B0604020202020204" pitchFamily="34" charset="0"/>
                        </a:rPr>
                        <a:t>,  </a:t>
                      </a:r>
                      <a:br>
                        <a:rPr lang="en-US" sz="900" b="0" dirty="0" smtClean="0">
                          <a:solidFill>
                            <a:schemeClr val="tx1"/>
                          </a:solidFill>
                          <a:latin typeface="Arial" panose="020B0604020202020204" pitchFamily="34" charset="0"/>
                          <a:cs typeface="Arial" panose="020B0604020202020204" pitchFamily="34" charset="0"/>
                        </a:rPr>
                      </a:br>
                      <a:r>
                        <a:rPr lang="en-US" sz="900" b="0" dirty="0" smtClean="0">
                          <a:solidFill>
                            <a:schemeClr val="tx1"/>
                          </a:solidFill>
                          <a:latin typeface="Arial" panose="020B0604020202020204" pitchFamily="34" charset="0"/>
                          <a:cs typeface="Arial" panose="020B0604020202020204" pitchFamily="34" charset="0"/>
                        </a:rPr>
                        <a:t>Third Edition (2012)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www.fema.gov/media-library/assets/documents/3001</a:t>
                      </a:r>
                    </a:p>
                    <a:p>
                      <a:pPr marL="0" marR="0" indent="0" algn="l" defTabSz="457200" rtl="0" eaLnBrk="1" fontAlgn="auto" latinLnBrk="0" hangingPunct="1">
                        <a:lnSpc>
                          <a:spcPct val="100000"/>
                        </a:lnSpc>
                        <a:spcBef>
                          <a:spcPts val="0"/>
                        </a:spcBef>
                        <a:spcAft>
                          <a:spcPts val="300"/>
                        </a:spcAft>
                        <a:buClrTx/>
                        <a:buSzTx/>
                        <a:buFontTx/>
                        <a:buNone/>
                        <a:tabLst/>
                        <a:defRPr/>
                      </a:pPr>
                      <a:endParaRPr lang="en-US" sz="9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i="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Emergency Management Agencies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i="0" dirty="0" smtClean="0">
                          <a:solidFill>
                            <a:schemeClr val="tx1"/>
                          </a:solidFill>
                          <a:latin typeface="Arial" panose="020B0604020202020204" pitchFamily="34" charset="0"/>
                          <a:cs typeface="Arial" panose="020B0604020202020204" pitchFamily="34" charset="0"/>
                        </a:rPr>
                        <a:t>www.fema.gov/emergency-management-agencies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FEMA. </a:t>
                      </a:r>
                      <a:r>
                        <a:rPr lang="en-US" sz="900" b="0" i="1" dirty="0" smtClean="0">
                          <a:solidFill>
                            <a:schemeClr val="tx1"/>
                          </a:solidFill>
                          <a:latin typeface="Arial" panose="020B0604020202020204" pitchFamily="34" charset="0"/>
                          <a:cs typeface="Arial" panose="020B0604020202020204" pitchFamily="34" charset="0"/>
                        </a:rPr>
                        <a:t>Prepare Your Organization For A Flood Playbook</a:t>
                      </a:r>
                      <a:r>
                        <a:rPr lang="en-US" sz="900" b="0" dirty="0" smtClean="0">
                          <a:solidFill>
                            <a:schemeClr val="tx1"/>
                          </a:solidFill>
                          <a:latin typeface="Arial" panose="020B0604020202020204" pitchFamily="34" charset="0"/>
                          <a:cs typeface="Arial" panose="020B0604020202020204" pitchFamily="34" charset="0"/>
                        </a:rPr>
                        <a:t>. America’s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www.fema.gov/media-library/assets/documents/98407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39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dirty="0" smtClean="0">
                          <a:solidFill>
                            <a:schemeClr val="tx1"/>
                          </a:solidFill>
                          <a:latin typeface="Arial" panose="020B0604020202020204" pitchFamily="34" charset="0"/>
                          <a:cs typeface="Arial" panose="020B0604020202020204" pitchFamily="34" charset="0"/>
                        </a:rPr>
                        <a:t>FLASH email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smtClean="0">
                          <a:solidFill>
                            <a:schemeClr val="tx1"/>
                          </a:solidFill>
                          <a:latin typeface="Arial" panose="020B0604020202020204" pitchFamily="34" charset="0"/>
                          <a:cs typeface="Arial" panose="020B0604020202020204" pitchFamily="34" charset="0"/>
                        </a:rPr>
                        <a:t>info@flash.org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marL="0" indent="0" algn="ctr">
                        <a:spcAft>
                          <a:spcPts val="300"/>
                        </a:spcAft>
                      </a:pPr>
                      <a:r>
                        <a:rPr lang="en-US" sz="900" b="0" dirty="0" smtClean="0">
                          <a:solidFill>
                            <a:srgbClr val="FFFFFF"/>
                          </a:solidFill>
                          <a:latin typeface="Arial" panose="020B0604020202020204" pitchFamily="34" charset="0"/>
                          <a:cs typeface="Arial" panose="020B0604020202020204" pitchFamily="34" charset="0"/>
                        </a:rPr>
                        <a:t>39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tc>
                  <a:txBody>
                    <a:bodyPr/>
                    <a:lstStyle/>
                    <a:p>
                      <a:pPr marL="0" indent="0">
                        <a:spcAft>
                          <a:spcPts val="300"/>
                        </a:spcAft>
                      </a:pPr>
                      <a:r>
                        <a:rPr lang="en-US" sz="900" b="0" i="0" dirty="0" smtClean="0">
                          <a:solidFill>
                            <a:schemeClr val="tx1"/>
                          </a:solidFill>
                          <a:latin typeface="Arial" panose="020B0604020202020204" pitchFamily="34" charset="0"/>
                          <a:cs typeface="Arial" panose="020B0604020202020204" pitchFamily="34" charset="0"/>
                        </a:rPr>
                        <a:t>FEMA Private Sector Division email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i="0" dirty="0" smtClean="0">
                          <a:solidFill>
                            <a:schemeClr val="tx1"/>
                          </a:solidFill>
                          <a:latin typeface="Arial" panose="020B0604020202020204" pitchFamily="34" charset="0"/>
                          <a:cs typeface="Arial" panose="020B0604020202020204" pitchFamily="34" charset="0"/>
                        </a:rPr>
                        <a:t>FEMA-Private-Sector@fema.dhs.gov </a:t>
                      </a:r>
                      <a:endParaRPr lang="en-US" sz="900" b="0" dirty="0" smtClean="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
        <p:nvSpPr>
          <p:cNvPr id="5" name="Title 1"/>
          <p:cNvSpPr txBox="1">
            <a:spLocks/>
          </p:cNvSpPr>
          <p:nvPr/>
        </p:nvSpPr>
        <p:spPr>
          <a:xfrm>
            <a:off x="533400" y="1655064"/>
            <a:ext cx="6705600" cy="26161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The following is a list of websites and content referenced in this </a:t>
            </a:r>
            <a:r>
              <a:rPr lang="en-US" sz="1100" dirty="0" smtClean="0">
                <a:solidFill>
                  <a:schemeClr val="tx1"/>
                </a:solidFill>
              </a:rPr>
              <a:t>document (continued).</a:t>
            </a:r>
            <a:endParaRPr lang="en-US" sz="1100" dirty="0">
              <a:solidFill>
                <a:schemeClr val="tx1"/>
              </a:solidFill>
            </a:endParaRPr>
          </a:p>
        </p:txBody>
      </p:sp>
    </p:spTree>
    <p:extLst>
      <p:ext uri="{BB962C8B-B14F-4D97-AF65-F5344CB8AC3E}">
        <p14:creationId xmlns:p14="http://schemas.microsoft.com/office/powerpoint/2010/main" val="9438151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Introduction</a:t>
            </a:r>
            <a:endParaRPr lang="en-US" dirty="0"/>
          </a:p>
        </p:txBody>
      </p:sp>
      <p:sp>
        <p:nvSpPr>
          <p:cNvPr id="12" name="Slide Number Placeholder 11"/>
          <p:cNvSpPr>
            <a:spLocks noGrp="1"/>
          </p:cNvSpPr>
          <p:nvPr>
            <p:ph type="sldNum" sz="quarter" idx="4"/>
          </p:nvPr>
        </p:nvSpPr>
        <p:spPr/>
        <p:txBody>
          <a:bodyPr/>
          <a:lstStyle/>
          <a:p>
            <a:fld id="{7749E63D-D648-FD44-8A88-2CC5333ECCD2}" type="slidenum">
              <a:rPr lang="en-US" smtClean="0"/>
              <a:pPr/>
              <a:t>5</a:t>
            </a:fld>
            <a:endParaRPr lang="en-US" dirty="0"/>
          </a:p>
        </p:txBody>
      </p:sp>
      <p:sp>
        <p:nvSpPr>
          <p:cNvPr id="4" name="Subtitle 2"/>
          <p:cNvSpPr txBox="1">
            <a:spLocks/>
          </p:cNvSpPr>
          <p:nvPr/>
        </p:nvSpPr>
        <p:spPr>
          <a:xfrm>
            <a:off x="533400" y="1645920"/>
            <a:ext cx="6705600" cy="1837426"/>
          </a:xfrm>
          <a:prstGeom prst="rect">
            <a:avLst/>
          </a:prstGeom>
        </p:spPr>
        <p:txBody>
          <a:bodyPr vert="horz" wrap="square" lIns="0" tIns="45720" rIns="182880" bIns="45720" numCol="1" spcCol="4572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1100" dirty="0">
                <a:latin typeface="Arial" panose="020B0604020202020204" pitchFamily="34" charset="0"/>
                <a:cs typeface="Arial" panose="020B0604020202020204" pitchFamily="34" charset="0"/>
              </a:rPr>
              <a:t>Should your organization be concerned about flooding? In most instances, yes. Everywhere in the United States is at some risk for flooding, so it is important that you understand your risk, develop preparedness and mitigation plans, and take action. Doing so will not only ensure the safety of employees and customers, but it will help you remain in business after disasters like flooding strike. Maintaining business continuity is important for you, and when you are able to continue operations after a disaster, you will improve your community’s ability to recover as well</a:t>
            </a:r>
            <a:r>
              <a:rPr lang="en-US" sz="1100" dirty="0" smtClean="0">
                <a:latin typeface="Arial" panose="020B0604020202020204" pitchFamily="34" charset="0"/>
                <a:cs typeface="Arial" panose="020B0604020202020204" pitchFamily="34" charset="0"/>
              </a:rPr>
              <a:t>.</a:t>
            </a:r>
          </a:p>
          <a:p>
            <a:pPr marL="0" indent="0">
              <a:spcAft>
                <a:spcPts val="600"/>
              </a:spcAft>
              <a:buNone/>
            </a:pPr>
            <a:endParaRPr lang="en-US" sz="1100" dirty="0">
              <a:latin typeface="Arial" panose="020B0604020202020204" pitchFamily="34" charset="0"/>
              <a:cs typeface="Arial" panose="020B0604020202020204" pitchFamily="34" charset="0"/>
            </a:endParaRPr>
          </a:p>
          <a:p>
            <a:pPr marL="0" indent="0">
              <a:spcAft>
                <a:spcPts val="600"/>
              </a:spcAft>
              <a:buNone/>
            </a:pPr>
            <a:r>
              <a:rPr lang="en-US" sz="1100" b="1" dirty="0">
                <a:solidFill>
                  <a:srgbClr val="4C4469"/>
                </a:solidFill>
                <a:latin typeface="Arial" panose="020B0604020202020204" pitchFamily="34" charset="0"/>
                <a:cs typeface="Arial" panose="020B0604020202020204" pitchFamily="34" charset="0"/>
              </a:rPr>
              <a:t>THE </a:t>
            </a:r>
            <a:r>
              <a:rPr lang="en-US" sz="1100" b="1" i="1" dirty="0">
                <a:solidFill>
                  <a:srgbClr val="4C4469"/>
                </a:solidFill>
                <a:latin typeface="Arial" panose="020B0604020202020204" pitchFamily="34" charset="0"/>
                <a:cs typeface="Arial" panose="020B0604020202020204" pitchFamily="34" charset="0"/>
              </a:rPr>
              <a:t>READY BUSINESS PROGRAM </a:t>
            </a:r>
            <a:r>
              <a:rPr lang="en-US" sz="1100" b="1" dirty="0">
                <a:solidFill>
                  <a:srgbClr val="4C4469"/>
                </a:solidFill>
                <a:latin typeface="Arial" panose="020B0604020202020204" pitchFamily="34" charset="0"/>
                <a:cs typeface="Arial" panose="020B0604020202020204" pitchFamily="34" charset="0"/>
              </a:rPr>
              <a:t>MOVES ORGANIZATIONAL LEADERS THROUGH A </a:t>
            </a:r>
            <a:r>
              <a:rPr lang="en-US" sz="1100" b="1" dirty="0" smtClean="0">
                <a:solidFill>
                  <a:srgbClr val="4C4469"/>
                </a:solidFill>
                <a:latin typeface="Arial" panose="020B0604020202020204" pitchFamily="34" charset="0"/>
                <a:cs typeface="Arial" panose="020B0604020202020204" pitchFamily="34" charset="0"/>
              </a:rPr>
              <a:t/>
            </a:r>
            <a:br>
              <a:rPr lang="en-US" sz="1100" b="1" dirty="0" smtClean="0">
                <a:solidFill>
                  <a:srgbClr val="4C4469"/>
                </a:solidFill>
                <a:latin typeface="Arial" panose="020B0604020202020204" pitchFamily="34" charset="0"/>
                <a:cs typeface="Arial" panose="020B0604020202020204" pitchFamily="34" charset="0"/>
              </a:rPr>
            </a:br>
            <a:r>
              <a:rPr lang="en-US" sz="1100" b="1" dirty="0" smtClean="0">
                <a:solidFill>
                  <a:srgbClr val="4C4469"/>
                </a:solidFill>
                <a:latin typeface="Arial" panose="020B0604020202020204" pitchFamily="34" charset="0"/>
                <a:cs typeface="Arial" panose="020B0604020202020204" pitchFamily="34" charset="0"/>
              </a:rPr>
              <a:t>STEP-BY-STEP </a:t>
            </a:r>
            <a:r>
              <a:rPr lang="en-US" sz="1100" b="1" dirty="0">
                <a:solidFill>
                  <a:srgbClr val="4C4469"/>
                </a:solidFill>
                <a:latin typeface="Arial" panose="020B0604020202020204" pitchFamily="34" charset="0"/>
                <a:cs typeface="Arial" panose="020B0604020202020204" pitchFamily="34" charset="0"/>
              </a:rPr>
              <a:t>PROCESS TO</a:t>
            </a:r>
            <a:r>
              <a:rPr lang="en-US" sz="1100" b="1" dirty="0" smtClean="0">
                <a:solidFill>
                  <a:srgbClr val="4C4469"/>
                </a:solidFill>
                <a:latin typeface="Arial" panose="020B0604020202020204" pitchFamily="34" charset="0"/>
                <a:cs typeface="Arial" panose="020B0604020202020204" pitchFamily="34" charset="0"/>
              </a:rPr>
              <a:t>:</a:t>
            </a:r>
            <a:endParaRPr lang="en-US" sz="1100" b="1" dirty="0">
              <a:solidFill>
                <a:srgbClr val="4C4469"/>
              </a:solidFill>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512561697"/>
              </p:ext>
            </p:extLst>
          </p:nvPr>
        </p:nvGraphicFramePr>
        <p:xfrm>
          <a:off x="533399" y="3530279"/>
          <a:ext cx="6705600" cy="1762464"/>
        </p:xfrm>
        <a:graphic>
          <a:graphicData uri="http://schemas.openxmlformats.org/drawingml/2006/table">
            <a:tbl>
              <a:tblPr firstRow="1" bandRow="1">
                <a:tableStyleId>{5C22544A-7EE6-4342-B048-85BDC9FD1C3A}</a:tableStyleId>
              </a:tblPr>
              <a:tblGrid>
                <a:gridCol w="1531621">
                  <a:extLst>
                    <a:ext uri="{9D8B030D-6E8A-4147-A177-3AD203B41FA5}">
                      <a16:colId xmlns="" xmlns:a16="http://schemas.microsoft.com/office/drawing/2014/main" val="20000"/>
                    </a:ext>
                  </a:extLst>
                </a:gridCol>
                <a:gridCol w="5173979">
                  <a:extLst>
                    <a:ext uri="{9D8B030D-6E8A-4147-A177-3AD203B41FA5}">
                      <a16:colId xmlns="" xmlns:a16="http://schemas.microsoft.com/office/drawing/2014/main" val="20001"/>
                    </a:ext>
                  </a:extLst>
                </a:gridCol>
              </a:tblGrid>
              <a:tr h="587488">
                <a:tc>
                  <a:txBody>
                    <a:bodyPr/>
                    <a:lstStyle/>
                    <a:p>
                      <a:pPr marL="0" indent="0" algn="ctr">
                        <a:buFont typeface="+mj-lt"/>
                        <a:buNone/>
                      </a:pPr>
                      <a:endParaRPr lang="en-US" sz="11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lang="en-US" sz="1100" b="0" kern="1200" noProof="0" dirty="0" smtClean="0">
                          <a:solidFill>
                            <a:schemeClr val="tx1"/>
                          </a:solidFill>
                          <a:latin typeface="Arial" panose="020B0604020202020204" pitchFamily="34" charset="0"/>
                          <a:ea typeface="+mn-ea"/>
                          <a:cs typeface="Arial" panose="020B0604020202020204" pitchFamily="34" charset="0"/>
                        </a:rPr>
                        <a:t>Identify Your Risk</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587488">
                <a:tc>
                  <a:txBody>
                    <a:bodyPr/>
                    <a:lstStyle/>
                    <a:p>
                      <a:pPr marL="0" indent="0" algn="ctr">
                        <a:buFont typeface="+mj-lt"/>
                        <a:buNone/>
                      </a:pPr>
                      <a:endParaRPr lang="en-US" sz="11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lang="en-US" sz="1100" b="0" kern="1200" noProof="0" dirty="0" smtClean="0">
                          <a:solidFill>
                            <a:schemeClr val="tx1"/>
                          </a:solidFill>
                          <a:latin typeface="Arial" panose="020B0604020202020204" pitchFamily="34" charset="0"/>
                          <a:ea typeface="+mn-ea"/>
                          <a:cs typeface="Arial" panose="020B0604020202020204" pitchFamily="34" charset="0"/>
                        </a:rPr>
                        <a:t>Develop a Plan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587488">
                <a:tc>
                  <a:txBody>
                    <a:bodyPr/>
                    <a:lstStyle/>
                    <a:p>
                      <a:pPr marL="0" indent="0" algn="ctr">
                        <a:buFont typeface="+mj-lt"/>
                        <a:buNone/>
                      </a:pPr>
                      <a:endParaRPr lang="en-US" sz="11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lang="en-US" sz="1100" b="0" kern="1200" noProof="0" dirty="0" smtClean="0">
                          <a:solidFill>
                            <a:schemeClr val="tx1"/>
                          </a:solidFill>
                          <a:latin typeface="Arial" panose="020B0604020202020204" pitchFamily="34" charset="0"/>
                          <a:ea typeface="+mn-ea"/>
                          <a:cs typeface="Arial" panose="020B0604020202020204" pitchFamily="34" charset="0"/>
                        </a:rPr>
                        <a:t>Take Action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bl>
          </a:graphicData>
        </a:graphic>
      </p:graphicFrame>
      <p:pic>
        <p:nvPicPr>
          <p:cNvPr id="7" name="Picture 6"/>
          <p:cNvPicPr>
            <a:picLocks noChangeAspect="1"/>
          </p:cNvPicPr>
          <p:nvPr/>
        </p:nvPicPr>
        <p:blipFill rotWithShape="1">
          <a:blip r:embed="rId3"/>
          <a:srcRect l="23170" t="23171" r="23170" b="34057"/>
          <a:stretch/>
        </p:blipFill>
        <p:spPr>
          <a:xfrm>
            <a:off x="990599" y="3570721"/>
            <a:ext cx="624842" cy="511099"/>
          </a:xfrm>
          <a:prstGeom prst="rect">
            <a:avLst/>
          </a:prstGeom>
        </p:spPr>
      </p:pic>
      <p:pic>
        <p:nvPicPr>
          <p:cNvPr id="10" name="Picture 9"/>
          <p:cNvPicPr>
            <a:picLocks noChangeAspect="1"/>
          </p:cNvPicPr>
          <p:nvPr/>
        </p:nvPicPr>
        <p:blipFill rotWithShape="1">
          <a:blip r:embed="rId3"/>
          <a:srcRect l="23170" t="23171" r="23170" b="34057"/>
          <a:stretch/>
        </p:blipFill>
        <p:spPr>
          <a:xfrm>
            <a:off x="990599" y="4161551"/>
            <a:ext cx="624842" cy="511099"/>
          </a:xfrm>
          <a:prstGeom prst="rect">
            <a:avLst/>
          </a:prstGeom>
        </p:spPr>
      </p:pic>
      <p:pic>
        <p:nvPicPr>
          <p:cNvPr id="11" name="Picture 10"/>
          <p:cNvPicPr>
            <a:picLocks noChangeAspect="1"/>
          </p:cNvPicPr>
          <p:nvPr/>
        </p:nvPicPr>
        <p:blipFill rotWithShape="1">
          <a:blip r:embed="rId3"/>
          <a:srcRect l="23170" t="23171" r="23170" b="34057"/>
          <a:stretch/>
        </p:blipFill>
        <p:spPr>
          <a:xfrm>
            <a:off x="990599" y="4742387"/>
            <a:ext cx="624842" cy="511099"/>
          </a:xfrm>
          <a:prstGeom prst="rect">
            <a:avLst/>
          </a:prstGeom>
        </p:spPr>
      </p:pic>
    </p:spTree>
    <p:extLst>
      <p:ext uri="{BB962C8B-B14F-4D97-AF65-F5344CB8AC3E}">
        <p14:creationId xmlns:p14="http://schemas.microsoft.com/office/powerpoint/2010/main" val="42476926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NOTES</a:t>
            </a:r>
            <a:endParaRPr lang="en-US" dirty="0"/>
          </a:p>
        </p:txBody>
      </p:sp>
      <p:grpSp>
        <p:nvGrpSpPr>
          <p:cNvPr id="23" name="Group 22"/>
          <p:cNvGrpSpPr/>
          <p:nvPr/>
        </p:nvGrpSpPr>
        <p:grpSpPr>
          <a:xfrm>
            <a:off x="531537" y="2623204"/>
            <a:ext cx="6707463" cy="6121400"/>
            <a:chOff x="531537" y="2801004"/>
            <a:chExt cx="6707463" cy="6121400"/>
          </a:xfrm>
        </p:grpSpPr>
        <p:cxnSp>
          <p:nvCxnSpPr>
            <p:cNvPr id="3" name="Straight Connector 2"/>
            <p:cNvCxnSpPr/>
            <p:nvPr/>
          </p:nvCxnSpPr>
          <p:spPr>
            <a:xfrm>
              <a:off x="531537" y="2801004"/>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4" name="Straight Connector 3"/>
            <p:cNvCxnSpPr/>
            <p:nvPr/>
          </p:nvCxnSpPr>
          <p:spPr>
            <a:xfrm>
              <a:off x="531537" y="3183591"/>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531537" y="3566178"/>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531537" y="3948765"/>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531537" y="4331352"/>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31537" y="4713939"/>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531537" y="5096526"/>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531537" y="5479113"/>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531537" y="5861700"/>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531537" y="6244287"/>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31537" y="6626874"/>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531537" y="7009461"/>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31537" y="7774635"/>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31537" y="8922404"/>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31537" y="8539809"/>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31537" y="7392048"/>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31537" y="8157222"/>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grpSp>
      <p:sp>
        <p:nvSpPr>
          <p:cNvPr id="17" name="Slide Number Placeholder 16"/>
          <p:cNvSpPr>
            <a:spLocks noGrp="1"/>
          </p:cNvSpPr>
          <p:nvPr>
            <p:ph type="sldNum" sz="quarter" idx="4"/>
          </p:nvPr>
        </p:nvSpPr>
        <p:spPr/>
        <p:txBody>
          <a:bodyPr/>
          <a:lstStyle/>
          <a:p>
            <a:fld id="{7749E63D-D648-FD44-8A88-2CC5333ECCD2}" type="slidenum">
              <a:rPr lang="en-US" smtClean="0"/>
              <a:pPr/>
              <a:t>50</a:t>
            </a:fld>
            <a:endParaRPr lang="en-US" dirty="0"/>
          </a:p>
        </p:txBody>
      </p:sp>
    </p:spTree>
    <p:extLst>
      <p:ext uri="{BB962C8B-B14F-4D97-AF65-F5344CB8AC3E}">
        <p14:creationId xmlns:p14="http://schemas.microsoft.com/office/powerpoint/2010/main" val="4220710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772400" cy="10058399"/>
          </a:xfrm>
          <a:prstGeom prst="rect">
            <a:avLst/>
          </a:prstGeom>
        </p:spPr>
      </p:pic>
    </p:spTree>
    <p:extLst>
      <p:ext uri="{BB962C8B-B14F-4D97-AF65-F5344CB8AC3E}">
        <p14:creationId xmlns:p14="http://schemas.microsoft.com/office/powerpoint/2010/main" val="298460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Introduction</a:t>
            </a:r>
            <a:endParaRPr lang="en-US" dirty="0"/>
          </a:p>
        </p:txBody>
      </p:sp>
      <p:sp>
        <p:nvSpPr>
          <p:cNvPr id="12" name="Slide Number Placeholder 11"/>
          <p:cNvSpPr>
            <a:spLocks noGrp="1"/>
          </p:cNvSpPr>
          <p:nvPr>
            <p:ph type="sldNum" sz="quarter" idx="4"/>
          </p:nvPr>
        </p:nvSpPr>
        <p:spPr/>
        <p:txBody>
          <a:bodyPr/>
          <a:lstStyle/>
          <a:p>
            <a:fld id="{7749E63D-D648-FD44-8A88-2CC5333ECCD2}" type="slidenum">
              <a:rPr lang="en-US" smtClean="0"/>
              <a:pPr/>
              <a:t>6</a:t>
            </a:fld>
            <a:endParaRPr lang="en-US" dirty="0"/>
          </a:p>
        </p:txBody>
      </p:sp>
      <p:sp>
        <p:nvSpPr>
          <p:cNvPr id="4" name="Subtitle 2"/>
          <p:cNvSpPr txBox="1">
            <a:spLocks/>
          </p:cNvSpPr>
          <p:nvPr/>
        </p:nvSpPr>
        <p:spPr>
          <a:xfrm>
            <a:off x="533400" y="1645920"/>
            <a:ext cx="6705600" cy="2455025"/>
          </a:xfrm>
          <a:prstGeom prst="rect">
            <a:avLst/>
          </a:prstGeom>
        </p:spPr>
        <p:txBody>
          <a:bodyPr vert="horz" wrap="square" lIns="0" tIns="45720" rIns="182880" bIns="45720" numCol="2" spcCol="45720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1100" dirty="0">
                <a:latin typeface="Arial" panose="020B0604020202020204" pitchFamily="34" charset="0"/>
                <a:cs typeface="Arial" panose="020B0604020202020204" pitchFamily="34" charset="0"/>
              </a:rPr>
              <a:t>Following these steps in the </a:t>
            </a:r>
            <a:r>
              <a:rPr lang="en-US" sz="1100" i="1" dirty="0">
                <a:latin typeface="Arial" panose="020B0604020202020204" pitchFamily="34" charset="0"/>
                <a:cs typeface="Arial" panose="020B0604020202020204" pitchFamily="34" charset="0"/>
              </a:rPr>
              <a:t>Ready Business Program </a:t>
            </a:r>
            <a:r>
              <a:rPr lang="en-US" sz="1100" dirty="0">
                <a:latin typeface="Arial" panose="020B0604020202020204" pitchFamily="34" charset="0"/>
                <a:cs typeface="Arial" panose="020B0604020202020204" pitchFamily="34" charset="0"/>
              </a:rPr>
              <a:t>as a part of your overall business continuity planning will help protect assets (people, property, operations); sustain the capability to provide goods and services to customers and/or supply chain; maintain cash flow; preserve competitive advantage and reputation; and provide the ability to meet legal, regulatory, financial, and contractual obligations. </a:t>
            </a:r>
          </a:p>
          <a:p>
            <a:pPr marL="0" indent="0">
              <a:spcAft>
                <a:spcPts val="600"/>
              </a:spcAft>
              <a:buNone/>
            </a:pPr>
            <a:r>
              <a:rPr lang="en-US" sz="1100" dirty="0">
                <a:latin typeface="Arial" panose="020B0604020202020204" pitchFamily="34" charset="0"/>
                <a:cs typeface="Arial" panose="020B0604020202020204" pitchFamily="34" charset="0"/>
              </a:rPr>
              <a:t>Nonprofit organizations can also benefit from the </a:t>
            </a:r>
            <a:r>
              <a:rPr lang="en-US" sz="1100" i="1" dirty="0">
                <a:latin typeface="Arial" panose="020B0604020202020204" pitchFamily="34" charset="0"/>
                <a:cs typeface="Arial" panose="020B0604020202020204" pitchFamily="34" charset="0"/>
              </a:rPr>
              <a:t>Ready Business Program </a:t>
            </a:r>
            <a:r>
              <a:rPr lang="en-US" sz="1100" dirty="0">
                <a:latin typeface="Arial" panose="020B0604020202020204" pitchFamily="34" charset="0"/>
                <a:cs typeface="Arial" panose="020B0604020202020204" pitchFamily="34" charset="0"/>
              </a:rPr>
              <a:t>as business continuity will protect staff, clients, and property while allowing operations to continue</a:t>
            </a:r>
            <a:r>
              <a:rPr lang="en-US" sz="1100" dirty="0" smtClean="0">
                <a:latin typeface="Arial" panose="020B0604020202020204" pitchFamily="34" charset="0"/>
                <a:cs typeface="Arial" panose="020B0604020202020204" pitchFamily="34" charset="0"/>
              </a:rPr>
              <a:t>.</a:t>
            </a:r>
          </a:p>
          <a:p>
            <a:pPr marL="0" indent="0">
              <a:spcAft>
                <a:spcPts val="600"/>
              </a:spcAft>
              <a:buNone/>
            </a:pPr>
            <a:r>
              <a:rPr lang="en-US" sz="1100" dirty="0">
                <a:latin typeface="Arial" panose="020B0604020202020204" pitchFamily="34" charset="0"/>
                <a:cs typeface="Arial" panose="020B0604020202020204" pitchFamily="34" charset="0"/>
              </a:rPr>
              <a:t>The Small Business Administration (SBA) estimates that 75% of businesses without continuity planning will fail within three years of a disaster. The </a:t>
            </a:r>
            <a:r>
              <a:rPr lang="en-US" sz="1100" i="1" dirty="0">
                <a:latin typeface="Arial" panose="020B0604020202020204" pitchFamily="34" charset="0"/>
                <a:cs typeface="Arial" panose="020B0604020202020204" pitchFamily="34" charset="0"/>
              </a:rPr>
              <a:t>Ready Business Program </a:t>
            </a:r>
            <a:r>
              <a:rPr lang="en-US" sz="1100" dirty="0">
                <a:latin typeface="Arial" panose="020B0604020202020204" pitchFamily="34" charset="0"/>
                <a:cs typeface="Arial" panose="020B0604020202020204" pitchFamily="34" charset="0"/>
              </a:rPr>
              <a:t>offers information to complete continuity planning, including resources from the Federal Emergency Management Agency (FEMA) </a:t>
            </a:r>
            <a:r>
              <a:rPr lang="en-US" sz="1100" i="1" dirty="0">
                <a:latin typeface="Arial" panose="020B0604020202020204" pitchFamily="34" charset="0"/>
                <a:cs typeface="Arial" panose="020B0604020202020204" pitchFamily="34" charset="0"/>
              </a:rPr>
              <a:t>Business Continuity Plan</a:t>
            </a:r>
            <a:r>
              <a:rPr lang="en-US" sz="1100" dirty="0">
                <a:latin typeface="Arial" panose="020B0604020202020204" pitchFamily="34" charset="0"/>
                <a:cs typeface="Arial" panose="020B0604020202020204" pitchFamily="34" charset="0"/>
              </a:rPr>
              <a:t> website. </a:t>
            </a:r>
          </a:p>
        </p:txBody>
      </p:sp>
      <p:sp>
        <p:nvSpPr>
          <p:cNvPr id="5" name="Subtitle 2"/>
          <p:cNvSpPr txBox="1">
            <a:spLocks/>
          </p:cNvSpPr>
          <p:nvPr/>
        </p:nvSpPr>
        <p:spPr>
          <a:xfrm>
            <a:off x="533400" y="4308916"/>
            <a:ext cx="6705600" cy="1070864"/>
          </a:xfrm>
          <a:prstGeom prst="rect">
            <a:avLst/>
          </a:prstGeom>
          <a:solidFill>
            <a:srgbClr val="4C4469"/>
          </a:solidFill>
        </p:spPr>
        <p:txBody>
          <a:bodyPr vert="horz" wrap="square" lIns="274320" tIns="182880" rIns="274320" bIns="182880" numCol="1" spcCol="45720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1100" dirty="0">
                <a:solidFill>
                  <a:schemeClr val="bg1"/>
                </a:solidFill>
                <a:latin typeface="Arial" panose="020B0604020202020204" pitchFamily="34" charset="0"/>
                <a:cs typeface="Arial" panose="020B0604020202020204" pitchFamily="34" charset="0"/>
              </a:rPr>
              <a:t>Once completed, the </a:t>
            </a:r>
            <a:r>
              <a:rPr lang="en-US" sz="1100" i="1" dirty="0">
                <a:solidFill>
                  <a:schemeClr val="bg1"/>
                </a:solidFill>
                <a:latin typeface="Arial" panose="020B0604020202020204" pitchFamily="34" charset="0"/>
                <a:cs typeface="Arial" panose="020B0604020202020204" pitchFamily="34" charset="0"/>
              </a:rPr>
              <a:t>Ready Business Program </a:t>
            </a:r>
            <a:r>
              <a:rPr lang="en-US" sz="1100" dirty="0">
                <a:solidFill>
                  <a:schemeClr val="bg1"/>
                </a:solidFill>
                <a:latin typeface="Arial" panose="020B0604020202020204" pitchFamily="34" charset="0"/>
                <a:cs typeface="Arial" panose="020B0604020202020204" pitchFamily="34" charset="0"/>
              </a:rPr>
              <a:t>will provide you with the tools to plan, take action, and become a Ready Business by addressing preparedness and mitigation for your STAFF, SURROUNDINGS, SPACE, SYSTEMS, STRUCTURE, and SERVICE. And you will also have the opportunity to apply for recognition as a member of the Ready Business Community.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5680517"/>
            <a:ext cx="6705600" cy="2524462"/>
          </a:xfrm>
          <a:prstGeom prst="rect">
            <a:avLst/>
          </a:prstGeom>
        </p:spPr>
      </p:pic>
    </p:spTree>
    <p:extLst>
      <p:ext uri="{BB962C8B-B14F-4D97-AF65-F5344CB8AC3E}">
        <p14:creationId xmlns:p14="http://schemas.microsoft.com/office/powerpoint/2010/main" val="332844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Introduction: Program Overview </a:t>
            </a:r>
          </a:p>
        </p:txBody>
      </p:sp>
      <p:sp>
        <p:nvSpPr>
          <p:cNvPr id="12" name="Slide Number Placeholder 11"/>
          <p:cNvSpPr>
            <a:spLocks noGrp="1"/>
          </p:cNvSpPr>
          <p:nvPr>
            <p:ph type="sldNum" sz="quarter" idx="4"/>
          </p:nvPr>
        </p:nvSpPr>
        <p:spPr/>
        <p:txBody>
          <a:bodyPr/>
          <a:lstStyle/>
          <a:p>
            <a:fld id="{7749E63D-D648-FD44-8A88-2CC5333ECCD2}" type="slidenum">
              <a:rPr lang="en-US" smtClean="0"/>
              <a:pPr/>
              <a:t>7</a:t>
            </a:fld>
            <a:endParaRPr lang="en-US" dirty="0"/>
          </a:p>
        </p:txBody>
      </p:sp>
      <p:sp>
        <p:nvSpPr>
          <p:cNvPr id="4" name="Subtitle 2"/>
          <p:cNvSpPr txBox="1">
            <a:spLocks/>
          </p:cNvSpPr>
          <p:nvPr/>
        </p:nvSpPr>
        <p:spPr>
          <a:xfrm>
            <a:off x="533400" y="1645920"/>
            <a:ext cx="6705600" cy="4716780"/>
          </a:xfrm>
          <a:prstGeom prst="rect">
            <a:avLst/>
          </a:prstGeom>
        </p:spPr>
        <p:txBody>
          <a:bodyPr vert="horz" wrap="square" lIns="0" tIns="45720" rIns="182880" bIns="45720" numCol="2" spcCol="45720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1100" dirty="0">
                <a:latin typeface="Arial" panose="020B0604020202020204" pitchFamily="34" charset="0"/>
                <a:cs typeface="Arial" panose="020B0604020202020204" pitchFamily="34" charset="0"/>
              </a:rPr>
              <a:t>Organizations have six options for recognition through the </a:t>
            </a:r>
            <a:r>
              <a:rPr lang="en-US" sz="1100" i="1" dirty="0">
                <a:latin typeface="Arial" panose="020B0604020202020204" pitchFamily="34" charset="0"/>
                <a:cs typeface="Arial" panose="020B0604020202020204" pitchFamily="34" charset="0"/>
              </a:rPr>
              <a:t>Ready Business Program</a:t>
            </a:r>
            <a:r>
              <a:rPr lang="en-US" sz="1100" dirty="0">
                <a:latin typeface="Arial" panose="020B0604020202020204" pitchFamily="34" charset="0"/>
                <a:cs typeface="Arial" panose="020B0604020202020204" pitchFamily="34" charset="0"/>
              </a:rPr>
              <a:t>. The levels include </a:t>
            </a:r>
            <a:r>
              <a:rPr lang="en-US" sz="1100" b="1" dirty="0">
                <a:solidFill>
                  <a:srgbClr val="4C4469"/>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a:t>
            </a:r>
            <a:r>
              <a:rPr lang="en-US" sz="1100" b="1" dirty="0">
                <a:solidFill>
                  <a:srgbClr val="4C4469"/>
                </a:solidFill>
                <a:latin typeface="Arial" panose="020B0604020202020204" pitchFamily="34" charset="0"/>
                <a:cs typeface="Arial" panose="020B0604020202020204" pitchFamily="34" charset="0"/>
              </a:rPr>
              <a:t>SURROUNDINGS</a:t>
            </a:r>
            <a:r>
              <a:rPr lang="en-US" sz="1100" dirty="0">
                <a:latin typeface="Arial" panose="020B0604020202020204" pitchFamily="34" charset="0"/>
                <a:cs typeface="Arial" panose="020B0604020202020204" pitchFamily="34" charset="0"/>
              </a:rPr>
              <a:t>, </a:t>
            </a:r>
            <a:r>
              <a:rPr lang="en-US" sz="1100" b="1" dirty="0">
                <a:solidFill>
                  <a:srgbClr val="4C4469"/>
                </a:solidFill>
                <a:latin typeface="Arial" panose="020B0604020202020204" pitchFamily="34" charset="0"/>
                <a:cs typeface="Arial" panose="020B0604020202020204" pitchFamily="34" charset="0"/>
              </a:rPr>
              <a:t>SPACE</a:t>
            </a:r>
            <a:r>
              <a:rPr lang="en-US" sz="1100" dirty="0" smtClean="0">
                <a:latin typeface="Arial" panose="020B0604020202020204" pitchFamily="34" charset="0"/>
                <a:cs typeface="Arial" panose="020B0604020202020204" pitchFamily="34" charset="0"/>
              </a:rPr>
              <a:t>, </a:t>
            </a:r>
            <a:r>
              <a:rPr lang="en-US" sz="1100" b="1" dirty="0" smtClean="0">
                <a:solidFill>
                  <a:srgbClr val="4C4469"/>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a:t>
            </a:r>
            <a:r>
              <a:rPr lang="en-US" sz="1100" b="1" dirty="0">
                <a:solidFill>
                  <a:srgbClr val="4C4469"/>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and </a:t>
            </a:r>
            <a:r>
              <a:rPr lang="en-US" sz="1100" b="1" dirty="0">
                <a:solidFill>
                  <a:srgbClr val="4C4469"/>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a:t>
            </a:r>
            <a:r>
              <a:rPr lang="en-US" sz="1100" dirty="0" smtClean="0">
                <a:latin typeface="Arial" panose="020B0604020202020204" pitchFamily="34" charset="0"/>
                <a:cs typeface="Arial" panose="020B0604020202020204" pitchFamily="34" charset="0"/>
              </a:rPr>
              <a:t>The </a:t>
            </a:r>
            <a:r>
              <a:rPr lang="en-US" sz="1100" b="1" dirty="0" smtClean="0">
                <a:solidFill>
                  <a:srgbClr val="4C4469"/>
                </a:solidFill>
                <a:latin typeface="Arial" panose="020B0604020202020204" pitchFamily="34" charset="0"/>
                <a:cs typeface="Arial" panose="020B0604020202020204" pitchFamily="34" charset="0"/>
              </a:rPr>
              <a:t>SERVICE</a:t>
            </a:r>
            <a:r>
              <a:rPr lang="en-US" sz="1100" dirty="0" smtClean="0">
                <a:solidFill>
                  <a:srgbClr val="00567D"/>
                </a:solidFill>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level can be achieved by completing requirements for </a:t>
            </a:r>
            <a:r>
              <a:rPr lang="en-US" sz="1100" b="1" dirty="0">
                <a:solidFill>
                  <a:srgbClr val="4C4469"/>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a:t>
            </a:r>
            <a:r>
              <a:rPr lang="en-US" sz="1100" b="1" dirty="0">
                <a:solidFill>
                  <a:srgbClr val="00567D"/>
                </a:solidFill>
                <a:latin typeface="Arial" panose="020B0604020202020204" pitchFamily="34" charset="0"/>
                <a:cs typeface="Arial" panose="020B0604020202020204" pitchFamily="34" charset="0"/>
              </a:rPr>
              <a:t> </a:t>
            </a:r>
            <a:r>
              <a:rPr lang="en-US" sz="1100" b="1" dirty="0">
                <a:solidFill>
                  <a:srgbClr val="4C4469"/>
                </a:solidFill>
                <a:latin typeface="Arial" panose="020B0604020202020204" pitchFamily="34" charset="0"/>
                <a:cs typeface="Arial" panose="020B0604020202020204" pitchFamily="34" charset="0"/>
              </a:rPr>
              <a:t>SURROUNDINGS</a:t>
            </a:r>
            <a:r>
              <a:rPr lang="en-US" sz="1100" dirty="0">
                <a:latin typeface="Arial" panose="020B0604020202020204" pitchFamily="34" charset="0"/>
                <a:cs typeface="Arial" panose="020B0604020202020204" pitchFamily="34" charset="0"/>
              </a:rPr>
              <a:t>,</a:t>
            </a:r>
            <a:r>
              <a:rPr lang="en-US" sz="1100" b="1" dirty="0">
                <a:solidFill>
                  <a:srgbClr val="00567D"/>
                </a:solidFill>
                <a:latin typeface="Arial" panose="020B0604020202020204" pitchFamily="34" charset="0"/>
                <a:cs typeface="Arial" panose="020B0604020202020204" pitchFamily="34" charset="0"/>
              </a:rPr>
              <a:t> </a:t>
            </a:r>
            <a:r>
              <a:rPr lang="en-US" sz="1100" b="1" dirty="0">
                <a:solidFill>
                  <a:srgbClr val="4C4469"/>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a:t>
            </a:r>
            <a:r>
              <a:rPr lang="en-US" sz="1100" b="1" dirty="0">
                <a:solidFill>
                  <a:srgbClr val="00567D"/>
                </a:solidFill>
                <a:latin typeface="Arial" panose="020B0604020202020204" pitchFamily="34" charset="0"/>
                <a:cs typeface="Arial" panose="020B0604020202020204" pitchFamily="34" charset="0"/>
              </a:rPr>
              <a:t> </a:t>
            </a:r>
            <a:r>
              <a:rPr lang="en-US" sz="1100" b="1" dirty="0">
                <a:solidFill>
                  <a:srgbClr val="4C4469"/>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a:t>
            </a:r>
            <a:r>
              <a:rPr lang="en-US" sz="1100" b="1" dirty="0">
                <a:solidFill>
                  <a:srgbClr val="00567D"/>
                </a:solidFill>
                <a:latin typeface="Arial" panose="020B0604020202020204" pitchFamily="34" charset="0"/>
                <a:cs typeface="Arial" panose="020B0604020202020204" pitchFamily="34" charset="0"/>
              </a:rPr>
              <a:t> </a:t>
            </a:r>
            <a:r>
              <a:rPr lang="en-US" sz="1100" b="1" dirty="0">
                <a:solidFill>
                  <a:srgbClr val="4C4469"/>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and </a:t>
            </a:r>
            <a:r>
              <a:rPr lang="en-US" sz="1100" b="1" dirty="0" smtClean="0">
                <a:solidFill>
                  <a:srgbClr val="4C4469"/>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a:t>
            </a:r>
            <a:r>
              <a:rPr lang="en-US" sz="1100" dirty="0" smtClean="0">
                <a:latin typeface="Arial" panose="020B0604020202020204" pitchFamily="34" charset="0"/>
                <a:cs typeface="Arial" panose="020B0604020202020204" pitchFamily="34" charset="0"/>
              </a:rPr>
              <a:t> </a:t>
            </a:r>
          </a:p>
          <a:p>
            <a:pPr marL="0" indent="0">
              <a:spcAft>
                <a:spcPts val="600"/>
              </a:spcAft>
              <a:buNone/>
            </a:pPr>
            <a:r>
              <a:rPr lang="en-US" sz="1100" b="1" dirty="0">
                <a:solidFill>
                  <a:srgbClr val="4C4469"/>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includes planning and preparedness activities for the protection of your </a:t>
            </a:r>
            <a:r>
              <a:rPr lang="en-US" sz="1100" dirty="0" smtClean="0">
                <a:latin typeface="Arial" panose="020B0604020202020204" pitchFamily="34" charset="0"/>
                <a:cs typeface="Arial" panose="020B0604020202020204" pitchFamily="34" charset="0"/>
              </a:rPr>
              <a:t>staff.</a:t>
            </a:r>
          </a:p>
          <a:p>
            <a:pPr marL="0" indent="0">
              <a:spcAft>
                <a:spcPts val="600"/>
              </a:spcAft>
              <a:buNone/>
            </a:pPr>
            <a:r>
              <a:rPr lang="en-US" sz="1100" b="1" dirty="0">
                <a:solidFill>
                  <a:srgbClr val="4C4469"/>
                </a:solidFill>
                <a:latin typeface="Arial" panose="020B0604020202020204" pitchFamily="34" charset="0"/>
                <a:cs typeface="Arial" panose="020B0604020202020204" pitchFamily="34" charset="0"/>
              </a:rPr>
              <a:t>SURROUNDINGS</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includes the land-use decisions regarding constructing a flood-wall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or </a:t>
            </a:r>
            <a:r>
              <a:rPr lang="en-US" sz="1100" dirty="0">
                <a:latin typeface="Arial" panose="020B0604020202020204" pitchFamily="34" charset="0"/>
                <a:cs typeface="Arial" panose="020B0604020202020204" pitchFamily="34" charset="0"/>
              </a:rPr>
              <a:t>levee.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b="1" dirty="0">
                <a:solidFill>
                  <a:srgbClr val="4C4469"/>
                </a:solidFill>
                <a:latin typeface="Arial" panose="020B0604020202020204" pitchFamily="34" charset="0"/>
                <a:cs typeface="Arial" panose="020B0604020202020204" pitchFamily="34" charset="0"/>
              </a:rPr>
              <a:t>SPACE</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includes the contents of your workspace, such as inventory, filing cabinets, shelving, and other furniture.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b="1" dirty="0">
                <a:solidFill>
                  <a:srgbClr val="4C4469"/>
                </a:solidFill>
                <a:latin typeface="Arial" panose="020B0604020202020204" pitchFamily="34" charset="0"/>
                <a:cs typeface="Arial" panose="020B0604020202020204" pitchFamily="34" charset="0"/>
              </a:rPr>
              <a:t>SYSTEMS</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includes utility systems that support the operation of the building and are generally located on the roof.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b="1" dirty="0">
                <a:solidFill>
                  <a:srgbClr val="4C4469"/>
                </a:solidFill>
                <a:latin typeface="Arial" panose="020B0604020202020204" pitchFamily="34" charset="0"/>
                <a:cs typeface="Arial" panose="020B0604020202020204" pitchFamily="34" charset="0"/>
              </a:rPr>
              <a:t>STRUCTURE</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includes architectural and structural elements of the building, especially construction types that may be vulnerable to damage or failure during an event.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b="1" dirty="0">
                <a:solidFill>
                  <a:srgbClr val="4C4469"/>
                </a:solidFill>
                <a:latin typeface="Arial" panose="020B0604020202020204" pitchFamily="34" charset="0"/>
                <a:cs typeface="Arial" panose="020B0604020202020204" pitchFamily="34" charset="0"/>
              </a:rPr>
              <a:t>SERVICE</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includes the opportunities for your organization to engage and serve the community following an event. You may only qualify for SERVICE to others after you have prepared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your </a:t>
            </a:r>
            <a:r>
              <a:rPr lang="en-US" sz="1100" dirty="0">
                <a:latin typeface="Arial" panose="020B0604020202020204" pitchFamily="34" charset="0"/>
                <a:cs typeface="Arial" panose="020B0604020202020204" pitchFamily="34" charset="0"/>
              </a:rPr>
              <a:t>own organization first.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dirty="0" smtClean="0">
                <a:latin typeface="Arial" panose="020B0604020202020204" pitchFamily="34" charset="0"/>
                <a:cs typeface="Arial" panose="020B0604020202020204" pitchFamily="34" charset="0"/>
              </a:rPr>
              <a:t>It </a:t>
            </a:r>
            <a:r>
              <a:rPr lang="en-US" sz="1100" dirty="0">
                <a:latin typeface="Arial" panose="020B0604020202020204" pitchFamily="34" charset="0"/>
                <a:cs typeface="Arial" panose="020B0604020202020204" pitchFamily="34" charset="0"/>
              </a:rPr>
              <a:t>is important to remember that injury, damage, concurrent damage, cascading disasters like </a:t>
            </a:r>
            <a:r>
              <a:rPr lang="en-US" sz="1100" dirty="0" smtClean="0">
                <a:latin typeface="Arial" panose="020B0604020202020204" pitchFamily="34" charset="0"/>
                <a:cs typeface="Arial" panose="020B0604020202020204" pitchFamily="34" charset="0"/>
              </a:rPr>
              <a:t>fire </a:t>
            </a:r>
            <a:r>
              <a:rPr lang="en-US" sz="1100" dirty="0">
                <a:latin typeface="Arial" panose="020B0604020202020204" pitchFamily="34" charset="0"/>
                <a:cs typeface="Arial" panose="020B0604020202020204" pitchFamily="34" charset="0"/>
              </a:rPr>
              <a:t>following the event, business interruption, </a:t>
            </a:r>
            <a:r>
              <a:rPr lang="en-US" sz="1100" dirty="0" smtClean="0">
                <a:latin typeface="Arial" panose="020B0604020202020204" pitchFamily="34" charset="0"/>
                <a:cs typeface="Arial" panose="020B0604020202020204" pitchFamily="34" charset="0"/>
              </a:rPr>
              <a:t>or </a:t>
            </a:r>
            <a:r>
              <a:rPr lang="en-US" sz="1100" dirty="0">
                <a:latin typeface="Arial" panose="020B0604020202020204" pitchFamily="34" charset="0"/>
                <a:cs typeface="Arial" panose="020B0604020202020204" pitchFamily="34" charset="0"/>
              </a:rPr>
              <a:t>even increased repair or recovery costs </a:t>
            </a:r>
            <a:r>
              <a:rPr lang="en-US" sz="1100" dirty="0" smtClean="0">
                <a:latin typeface="Arial" panose="020B0604020202020204" pitchFamily="34" charset="0"/>
                <a:cs typeface="Arial" panose="020B0604020202020204" pitchFamily="34" charset="0"/>
              </a:rPr>
              <a:t>can </a:t>
            </a:r>
            <a:r>
              <a:rPr lang="en-US" sz="1100" dirty="0">
                <a:latin typeface="Arial" panose="020B0604020202020204" pitchFamily="34" charset="0"/>
                <a:cs typeface="Arial" panose="020B0604020202020204" pitchFamily="34" charset="0"/>
              </a:rPr>
              <a:t>come from failure to prepare or mitigate. </a:t>
            </a:r>
            <a:r>
              <a:rPr lang="en-US" sz="1100" dirty="0" smtClean="0">
                <a:latin typeface="Arial" panose="020B0604020202020204" pitchFamily="34" charset="0"/>
                <a:cs typeface="Arial" panose="020B0604020202020204" pitchFamily="34" charset="0"/>
              </a:rPr>
              <a:t>As </a:t>
            </a:r>
            <a:r>
              <a:rPr lang="en-US" sz="1100" dirty="0">
                <a:latin typeface="Arial" panose="020B0604020202020204" pitchFamily="34" charset="0"/>
                <a:cs typeface="Arial" panose="020B0604020202020204" pitchFamily="34" charset="0"/>
              </a:rPr>
              <a:t>a result, the first step in the </a:t>
            </a:r>
            <a:r>
              <a:rPr lang="en-US" sz="1100" i="1" dirty="0">
                <a:latin typeface="Arial" panose="020B0604020202020204" pitchFamily="34" charset="0"/>
                <a:cs typeface="Arial" panose="020B0604020202020204" pitchFamily="34" charset="0"/>
              </a:rPr>
              <a:t>Ready Business Program </a:t>
            </a:r>
            <a:r>
              <a:rPr lang="en-US" sz="1100" dirty="0">
                <a:latin typeface="Arial" panose="020B0604020202020204" pitchFamily="34" charset="0"/>
                <a:cs typeface="Arial" panose="020B0604020202020204" pitchFamily="34" charset="0"/>
              </a:rPr>
              <a:t>is to complete a </a:t>
            </a:r>
            <a:r>
              <a:rPr lang="en-US" sz="1100" i="1" dirty="0">
                <a:latin typeface="Arial" panose="020B0604020202020204" pitchFamily="34" charset="0"/>
                <a:cs typeface="Arial" panose="020B0604020202020204" pitchFamily="34" charset="0"/>
              </a:rPr>
              <a:t>Back-to-Business </a:t>
            </a:r>
            <a:r>
              <a:rPr lang="en-US" sz="1100" i="1" dirty="0" smtClean="0">
                <a:latin typeface="Arial" panose="020B0604020202020204" pitchFamily="34" charset="0"/>
                <a:cs typeface="Arial" panose="020B0604020202020204" pitchFamily="34" charset="0"/>
              </a:rPr>
              <a:t/>
            </a:r>
            <a:br>
              <a:rPr lang="en-US" sz="1100" i="1" dirty="0" smtClean="0">
                <a:latin typeface="Arial" panose="020B0604020202020204" pitchFamily="34" charset="0"/>
                <a:cs typeface="Arial" panose="020B0604020202020204" pitchFamily="34" charset="0"/>
              </a:rPr>
            </a:br>
            <a:r>
              <a:rPr lang="en-US" sz="1100" i="1" dirty="0" smtClean="0">
                <a:latin typeface="Arial" panose="020B0604020202020204" pitchFamily="34" charset="0"/>
                <a:cs typeface="Arial" panose="020B0604020202020204" pitchFamily="34" charset="0"/>
              </a:rPr>
              <a:t>Self-Assessment </a:t>
            </a:r>
            <a:r>
              <a:rPr lang="en-US" sz="1100" dirty="0">
                <a:latin typeface="Arial" panose="020B0604020202020204" pitchFamily="34" charset="0"/>
                <a:cs typeface="Arial" panose="020B0604020202020204" pitchFamily="34" charset="0"/>
              </a:rPr>
              <a:t>to identify vulnerabilities from any source. </a:t>
            </a:r>
            <a:endParaRPr lang="en-US" sz="1100" dirty="0" smtClean="0">
              <a:latin typeface="Arial" panose="020B0604020202020204" pitchFamily="34" charset="0"/>
              <a:cs typeface="Arial" panose="020B0604020202020204" pitchFamily="34" charset="0"/>
            </a:endParaRPr>
          </a:p>
          <a:p>
            <a:pPr marL="0" indent="0">
              <a:spcAft>
                <a:spcPts val="600"/>
              </a:spcAft>
              <a:buNone/>
            </a:pPr>
            <a:r>
              <a:rPr lang="en-US" sz="1100" dirty="0" smtClean="0">
                <a:latin typeface="Arial" panose="020B0604020202020204" pitchFamily="34" charset="0"/>
                <a:cs typeface="Arial" panose="020B0604020202020204" pitchFamily="34" charset="0"/>
              </a:rPr>
              <a:t>The </a:t>
            </a:r>
            <a:r>
              <a:rPr lang="en-US" sz="1100" i="1" dirty="0">
                <a:latin typeface="Arial" panose="020B0604020202020204" pitchFamily="34" charset="0"/>
                <a:cs typeface="Arial" panose="020B0604020202020204" pitchFamily="34" charset="0"/>
              </a:rPr>
              <a:t>Ready Business Program </a:t>
            </a:r>
            <a:r>
              <a:rPr lang="en-US" sz="1100" dirty="0">
                <a:latin typeface="Arial" panose="020B0604020202020204" pitchFamily="34" charset="0"/>
                <a:cs typeface="Arial" panose="020B0604020202020204" pitchFamily="34" charset="0"/>
              </a:rPr>
              <a:t>is intended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to </a:t>
            </a:r>
            <a:r>
              <a:rPr lang="en-US" sz="1100" dirty="0">
                <a:latin typeface="Arial" panose="020B0604020202020204" pitchFamily="34" charset="0"/>
                <a:cs typeface="Arial" panose="020B0604020202020204" pitchFamily="34" charset="0"/>
              </a:rPr>
              <a:t>recognize and reward businesses and organizations who complete preparedness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and </a:t>
            </a:r>
            <a:r>
              <a:rPr lang="en-US" sz="1100" dirty="0">
                <a:latin typeface="Arial" panose="020B0604020202020204" pitchFamily="34" charset="0"/>
                <a:cs typeface="Arial" panose="020B0604020202020204" pitchFamily="34" charset="0"/>
              </a:rPr>
              <a:t>mitigation actions to protect employees, customers, and </a:t>
            </a:r>
            <a:r>
              <a:rPr lang="en-US" sz="1100" dirty="0" smtClean="0">
                <a:latin typeface="Arial" panose="020B0604020202020204" pitchFamily="34" charset="0"/>
                <a:cs typeface="Arial" panose="020B0604020202020204" pitchFamily="34" charset="0"/>
              </a:rPr>
              <a:t>continuity</a:t>
            </a:r>
            <a:r>
              <a:rPr lang="en-US" sz="1100" dirty="0">
                <a:latin typeface="Arial" panose="020B0604020202020204" pitchFamily="34" charset="0"/>
                <a:cs typeface="Arial" panose="020B0604020202020204" pitchFamily="34" charset="0"/>
              </a:rPr>
              <a:t>. You can get started today by following the steps provided.</a:t>
            </a:r>
            <a:r>
              <a:rPr lang="en-US" sz="1100" dirty="0" smtClean="0">
                <a:latin typeface="Arial" panose="020B0604020202020204" pitchFamily="34" charset="0"/>
                <a:cs typeface="Arial" panose="020B0604020202020204" pitchFamily="34" charset="0"/>
              </a:rPr>
              <a:t> </a:t>
            </a:r>
          </a:p>
          <a:p>
            <a:pPr marL="0" indent="0">
              <a:spcAft>
                <a:spcPts val="600"/>
              </a:spcAft>
              <a:buNone/>
            </a:pPr>
            <a:r>
              <a:rPr lang="en-US" sz="1100" dirty="0" smtClean="0">
                <a:latin typeface="Arial" panose="020B0604020202020204" pitchFamily="34" charset="0"/>
                <a:cs typeface="Arial" panose="020B0604020202020204" pitchFamily="34" charset="0"/>
              </a:rPr>
              <a:t>For more information or assistance, contact info@flash.org or (877) 221-7233.</a:t>
            </a:r>
            <a:endParaRPr lang="en-US"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5922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Benefits of participating in the program </a:t>
            </a:r>
            <a:r>
              <a:rPr lang="en-US" dirty="0" smtClean="0"/>
              <a:t/>
            </a:r>
            <a:br>
              <a:rPr lang="en-US" dirty="0" smtClean="0"/>
            </a:br>
            <a:r>
              <a:rPr lang="en-US" dirty="0" smtClean="0"/>
              <a:t>and </a:t>
            </a:r>
            <a:r>
              <a:rPr lang="en-US" dirty="0"/>
              <a:t>achieving recognition include</a:t>
            </a:r>
          </a:p>
        </p:txBody>
      </p:sp>
      <p:sp>
        <p:nvSpPr>
          <p:cNvPr id="10" name="Slide Number Placeholder 9"/>
          <p:cNvSpPr>
            <a:spLocks noGrp="1"/>
          </p:cNvSpPr>
          <p:nvPr>
            <p:ph type="sldNum" sz="quarter" idx="4"/>
          </p:nvPr>
        </p:nvSpPr>
        <p:spPr/>
        <p:txBody>
          <a:bodyPr/>
          <a:lstStyle/>
          <a:p>
            <a:fld id="{7749E63D-D648-FD44-8A88-2CC5333ECCD2}" type="slidenum">
              <a:rPr lang="en-US" smtClean="0"/>
              <a:pPr/>
              <a:t>8</a:t>
            </a:fld>
            <a:endParaRPr lang="en-US" dirty="0"/>
          </a:p>
        </p:txBody>
      </p:sp>
      <p:sp>
        <p:nvSpPr>
          <p:cNvPr id="4" name="Subtitle 2"/>
          <p:cNvSpPr txBox="1">
            <a:spLocks/>
          </p:cNvSpPr>
          <p:nvPr/>
        </p:nvSpPr>
        <p:spPr>
          <a:xfrm>
            <a:off x="533400" y="1645920"/>
            <a:ext cx="6705600" cy="2142193"/>
          </a:xfrm>
          <a:prstGeom prst="rect">
            <a:avLst/>
          </a:prstGeom>
        </p:spPr>
        <p:txBody>
          <a:bodyPr vert="horz" lIns="0" tIns="45720" rIns="91440" bIns="45720" numCol="1" spcCol="22860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171450" indent="-171450" algn="l">
              <a:spcBef>
                <a:spcPts val="300"/>
              </a:spcBef>
              <a:spcAft>
                <a:spcPts val="300"/>
              </a:spcAft>
              <a:buFont typeface="Arial"/>
              <a:buChar char="•"/>
            </a:pPr>
            <a:r>
              <a:rPr lang="en-US" sz="1100" b="1" dirty="0" smtClean="0">
                <a:solidFill>
                  <a:schemeClr val="tx1"/>
                </a:solidFill>
                <a:latin typeface="Arial" panose="020B0604020202020204" pitchFamily="34" charset="0"/>
                <a:cs typeface="Arial" panose="020B0604020202020204" pitchFamily="34" charset="0"/>
              </a:rPr>
              <a:t>Peace of mind </a:t>
            </a:r>
            <a:r>
              <a:rPr lang="en-US" sz="1100" dirty="0" smtClean="0">
                <a:solidFill>
                  <a:schemeClr val="tx1"/>
                </a:solidFill>
                <a:latin typeface="Arial" panose="020B0604020202020204" pitchFamily="34" charset="0"/>
                <a:cs typeface="Arial" panose="020B0604020202020204" pitchFamily="34" charset="0"/>
              </a:rPr>
              <a:t>that your </a:t>
            </a:r>
            <a:r>
              <a:rPr lang="en-US" sz="1100" dirty="0">
                <a:solidFill>
                  <a:schemeClr val="tx1"/>
                </a:solidFill>
                <a:latin typeface="Arial" panose="020B0604020202020204" pitchFamily="34" charset="0"/>
                <a:cs typeface="Arial" panose="020B0604020202020204" pitchFamily="34" charset="0"/>
              </a:rPr>
              <a:t>organization is prepared not only for inland flooding, but for other business interruptions and natural disasters.</a:t>
            </a:r>
            <a:endParaRPr lang="en-US" sz="1100" dirty="0" smtClean="0">
              <a:solidFill>
                <a:schemeClr val="tx1"/>
              </a:solidFill>
              <a:latin typeface="Arial" panose="020B0604020202020204" pitchFamily="34" charset="0"/>
              <a:cs typeface="Arial" panose="020B0604020202020204" pitchFamily="34" charset="0"/>
            </a:endParaRPr>
          </a:p>
          <a:p>
            <a:pPr marL="171450" indent="-171450" algn="l">
              <a:spcBef>
                <a:spcPts val="300"/>
              </a:spcBef>
              <a:spcAft>
                <a:spcPts val="300"/>
              </a:spcAft>
              <a:buFont typeface="Arial"/>
              <a:buChar char="•"/>
            </a:pPr>
            <a:r>
              <a:rPr lang="en-US" sz="1100" dirty="0" smtClean="0">
                <a:solidFill>
                  <a:schemeClr val="tx1"/>
                </a:solidFill>
                <a:latin typeface="Arial" panose="020B0604020202020204" pitchFamily="34" charset="0"/>
                <a:cs typeface="Arial" panose="020B0604020202020204" pitchFamily="34" charset="0"/>
              </a:rPr>
              <a:t>Ready </a:t>
            </a:r>
            <a:r>
              <a:rPr lang="en-US" sz="1100" dirty="0">
                <a:solidFill>
                  <a:schemeClr val="tx1"/>
                </a:solidFill>
                <a:latin typeface="Arial" panose="020B0604020202020204" pitchFamily="34" charset="0"/>
                <a:cs typeface="Arial" panose="020B0604020202020204" pitchFamily="34" charset="0"/>
              </a:rPr>
              <a:t>Business </a:t>
            </a:r>
            <a:r>
              <a:rPr lang="en-US" sz="1100" b="1" dirty="0">
                <a:solidFill>
                  <a:schemeClr val="tx1"/>
                </a:solidFill>
                <a:latin typeface="Arial" panose="020B0604020202020204" pitchFamily="34" charset="0"/>
                <a:cs typeface="Arial" panose="020B0604020202020204" pitchFamily="34" charset="0"/>
              </a:rPr>
              <a:t>window cling </a:t>
            </a:r>
            <a:r>
              <a:rPr lang="en-US" sz="1100" dirty="0">
                <a:solidFill>
                  <a:schemeClr val="tx1"/>
                </a:solidFill>
                <a:latin typeface="Arial" panose="020B0604020202020204" pitchFamily="34" charset="0"/>
                <a:cs typeface="Arial" panose="020B0604020202020204" pitchFamily="34" charset="0"/>
              </a:rPr>
              <a:t>to announce to your customers or clients and employees that you have taken steps to prepare your STAFF, SURROUNDINGS, SPACE, SYSTEMS, STRUCTURE, and are prepared to be of SERVICE after an event.</a:t>
            </a:r>
            <a:endParaRPr lang="en-US" sz="1100" dirty="0" smtClean="0">
              <a:solidFill>
                <a:schemeClr val="tx1"/>
              </a:solidFill>
              <a:latin typeface="Arial" panose="020B0604020202020204" pitchFamily="34" charset="0"/>
              <a:cs typeface="Arial" panose="020B0604020202020204" pitchFamily="34" charset="0"/>
            </a:endParaRPr>
          </a:p>
          <a:p>
            <a:pPr marL="171450" indent="-171450" algn="l">
              <a:spcBef>
                <a:spcPts val="300"/>
              </a:spcBef>
              <a:spcAft>
                <a:spcPts val="300"/>
              </a:spcAft>
              <a:buFont typeface="Arial"/>
              <a:buChar char="•"/>
            </a:pPr>
            <a:r>
              <a:rPr lang="en-US" sz="1100" dirty="0">
                <a:solidFill>
                  <a:schemeClr val="tx1"/>
                </a:solidFill>
                <a:latin typeface="Arial" panose="020B0604020202020204" pitchFamily="34" charset="0"/>
                <a:cs typeface="Arial" panose="020B0604020202020204" pitchFamily="34" charset="0"/>
              </a:rPr>
              <a:t>Ready Business </a:t>
            </a:r>
            <a:r>
              <a:rPr lang="en-US" sz="1100" b="1" dirty="0" smtClean="0">
                <a:solidFill>
                  <a:schemeClr val="tx1"/>
                </a:solidFill>
                <a:latin typeface="Arial" panose="020B0604020202020204" pitchFamily="34" charset="0"/>
                <a:cs typeface="Arial" panose="020B0604020202020204" pitchFamily="34" charset="0"/>
              </a:rPr>
              <a:t>recognition certificate</a:t>
            </a:r>
            <a:r>
              <a:rPr lang="en-US" sz="1100" dirty="0" smtClean="0">
                <a:solidFill>
                  <a:schemeClr val="tx1"/>
                </a:solidFill>
                <a:latin typeface="Arial" panose="020B0604020202020204" pitchFamily="34" charset="0"/>
                <a:cs typeface="Arial" panose="020B0604020202020204" pitchFamily="34" charset="0"/>
              </a:rPr>
              <a:t>.</a:t>
            </a:r>
          </a:p>
          <a:p>
            <a:pPr marL="171450" indent="-171450" algn="l">
              <a:spcBef>
                <a:spcPts val="300"/>
              </a:spcBef>
              <a:spcAft>
                <a:spcPts val="300"/>
              </a:spcAft>
              <a:buFont typeface="Arial"/>
              <a:buChar char="•"/>
            </a:pPr>
            <a:r>
              <a:rPr lang="en-US" sz="1100" dirty="0">
                <a:solidFill>
                  <a:schemeClr val="tx1"/>
                </a:solidFill>
                <a:latin typeface="Arial" panose="020B0604020202020204" pitchFamily="34" charset="0"/>
                <a:cs typeface="Arial" panose="020B0604020202020204" pitchFamily="34" charset="0"/>
              </a:rPr>
              <a:t>Ready Business </a:t>
            </a:r>
            <a:r>
              <a:rPr lang="en-US" sz="1100" b="1" dirty="0" smtClean="0">
                <a:solidFill>
                  <a:schemeClr val="tx1"/>
                </a:solidFill>
                <a:latin typeface="Arial" panose="020B0604020202020204" pitchFamily="34" charset="0"/>
                <a:cs typeface="Arial" panose="020B0604020202020204" pitchFamily="34" charset="0"/>
              </a:rPr>
              <a:t>web badge </a:t>
            </a:r>
            <a:r>
              <a:rPr lang="en-US" sz="1100" dirty="0">
                <a:solidFill>
                  <a:schemeClr val="tx1"/>
                </a:solidFill>
                <a:latin typeface="Arial" panose="020B0604020202020204" pitchFamily="34" charset="0"/>
                <a:cs typeface="Arial" panose="020B0604020202020204" pitchFamily="34" charset="0"/>
              </a:rPr>
              <a:t>to display on your organization’s website.</a:t>
            </a:r>
            <a:endParaRPr lang="en-US" sz="1100" dirty="0" smtClean="0">
              <a:solidFill>
                <a:schemeClr val="tx1"/>
              </a:solidFill>
              <a:latin typeface="Arial" panose="020B0604020202020204" pitchFamily="34" charset="0"/>
              <a:cs typeface="Arial" panose="020B0604020202020204" pitchFamily="34" charset="0"/>
            </a:endParaRPr>
          </a:p>
          <a:p>
            <a:pPr marL="171450" indent="-171450" algn="l">
              <a:spcBef>
                <a:spcPts val="300"/>
              </a:spcBef>
              <a:spcAft>
                <a:spcPts val="300"/>
              </a:spcAft>
              <a:buFont typeface="Arial"/>
              <a:buChar char="•"/>
            </a:pPr>
            <a:r>
              <a:rPr lang="en-US" sz="1100" b="1" dirty="0">
                <a:solidFill>
                  <a:schemeClr val="tx1"/>
                </a:solidFill>
                <a:latin typeface="Arial" panose="020B0604020202020204" pitchFamily="34" charset="0"/>
                <a:cs typeface="Arial" panose="020B0604020202020204" pitchFamily="34" charset="0"/>
              </a:rPr>
              <a:t>Organization </a:t>
            </a:r>
            <a:r>
              <a:rPr lang="en-US" sz="1100" b="1" dirty="0" smtClean="0">
                <a:solidFill>
                  <a:schemeClr val="tx1"/>
                </a:solidFill>
                <a:latin typeface="Arial" panose="020B0604020202020204" pitchFamily="34" charset="0"/>
                <a:cs typeface="Arial" panose="020B0604020202020204" pitchFamily="34" charset="0"/>
              </a:rPr>
              <a:t>Listing </a:t>
            </a:r>
            <a:r>
              <a:rPr lang="en-US" sz="1100" dirty="0" smtClean="0">
                <a:solidFill>
                  <a:schemeClr val="tx1"/>
                </a:solidFill>
                <a:latin typeface="Arial" panose="020B0604020202020204" pitchFamily="34" charset="0"/>
                <a:cs typeface="Arial" panose="020B0604020202020204" pitchFamily="34" charset="0"/>
              </a:rPr>
              <a:t>on </a:t>
            </a:r>
            <a:r>
              <a:rPr lang="en-US" sz="1100" dirty="0">
                <a:solidFill>
                  <a:schemeClr val="tx1"/>
                </a:solidFill>
                <a:latin typeface="Arial" panose="020B0604020202020204" pitchFamily="34" charset="0"/>
                <a:cs typeface="Arial" panose="020B0604020202020204" pitchFamily="34" charset="0"/>
              </a:rPr>
              <a:t>Ready Business </a:t>
            </a:r>
            <a:r>
              <a:rPr lang="en-US" sz="1100" dirty="0" smtClean="0">
                <a:solidFill>
                  <a:schemeClr val="tx1"/>
                </a:solidFill>
                <a:latin typeface="Arial" panose="020B0604020202020204" pitchFamily="34" charset="0"/>
                <a:cs typeface="Arial" panose="020B0604020202020204" pitchFamily="34" charset="0"/>
              </a:rPr>
              <a:t>website.</a:t>
            </a:r>
          </a:p>
          <a:p>
            <a:pPr marL="171450" indent="-171450" algn="l">
              <a:spcBef>
                <a:spcPts val="300"/>
              </a:spcBef>
              <a:spcAft>
                <a:spcPts val="300"/>
              </a:spcAft>
              <a:buFont typeface="Arial"/>
              <a:buChar char="•"/>
            </a:pPr>
            <a:r>
              <a:rPr lang="en-US" sz="1100" dirty="0" smtClean="0">
                <a:solidFill>
                  <a:schemeClr val="tx1"/>
                </a:solidFill>
                <a:latin typeface="Arial" panose="020B0604020202020204" pitchFamily="34" charset="0"/>
                <a:cs typeface="Arial" panose="020B0604020202020204" pitchFamily="34" charset="0"/>
              </a:rPr>
              <a:t>Sample</a:t>
            </a:r>
            <a:r>
              <a:rPr lang="en-US" sz="1100" b="1" dirty="0" smtClean="0">
                <a:solidFill>
                  <a:schemeClr val="tx1"/>
                </a:solidFill>
                <a:latin typeface="Arial" panose="020B0604020202020204" pitchFamily="34" charset="0"/>
                <a:cs typeface="Arial" panose="020B0604020202020204" pitchFamily="34" charset="0"/>
              </a:rPr>
              <a:t> news release </a:t>
            </a:r>
            <a:r>
              <a:rPr lang="en-US" sz="1100" dirty="0">
                <a:solidFill>
                  <a:schemeClr val="tx1"/>
                </a:solidFill>
                <a:latin typeface="Arial" panose="020B0604020202020204" pitchFamily="34" charset="0"/>
                <a:cs typeface="Arial" panose="020B0604020202020204" pitchFamily="34" charset="0"/>
              </a:rPr>
              <a:t>to announce your organization’s participation in the </a:t>
            </a:r>
            <a:r>
              <a:rPr lang="en-US" sz="1100" i="1" dirty="0">
                <a:solidFill>
                  <a:schemeClr val="tx1"/>
                </a:solidFill>
                <a:latin typeface="Arial" panose="020B0604020202020204" pitchFamily="34" charset="0"/>
                <a:cs typeface="Arial" panose="020B0604020202020204" pitchFamily="34" charset="0"/>
              </a:rPr>
              <a:t>Ready Business </a:t>
            </a:r>
            <a:r>
              <a:rPr lang="en-US" sz="1100" i="1" dirty="0" smtClean="0">
                <a:solidFill>
                  <a:schemeClr val="tx1"/>
                </a:solidFill>
                <a:latin typeface="Arial" panose="020B0604020202020204" pitchFamily="34" charset="0"/>
                <a:cs typeface="Arial" panose="020B0604020202020204" pitchFamily="34" charset="0"/>
              </a:rPr>
              <a:t>Program </a:t>
            </a:r>
            <a:r>
              <a:rPr lang="en-US" sz="1100" dirty="0" smtClean="0">
                <a:solidFill>
                  <a:schemeClr val="tx1"/>
                </a:solidFill>
                <a:latin typeface="Arial" panose="020B0604020202020204" pitchFamily="34" charset="0"/>
                <a:cs typeface="Arial" panose="020B0604020202020204" pitchFamily="34" charset="0"/>
              </a:rPr>
              <a:t>and </a:t>
            </a:r>
            <a:r>
              <a:rPr lang="en-US" sz="1100" dirty="0">
                <a:solidFill>
                  <a:schemeClr val="tx1"/>
                </a:solidFill>
                <a:latin typeface="Arial" panose="020B0604020202020204" pitchFamily="34" charset="0"/>
                <a:cs typeface="Arial" panose="020B0604020202020204" pitchFamily="34" charset="0"/>
              </a:rPr>
              <a:t>tips for media placement.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835" y="4088849"/>
            <a:ext cx="6242729" cy="4468754"/>
          </a:xfrm>
          <a:prstGeom prst="rect">
            <a:avLst/>
          </a:prstGeom>
        </p:spPr>
      </p:pic>
    </p:spTree>
    <p:extLst>
      <p:ext uri="{BB962C8B-B14F-4D97-AF65-F5344CB8AC3E}">
        <p14:creationId xmlns:p14="http://schemas.microsoft.com/office/powerpoint/2010/main" val="9941867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Introduction: </a:t>
            </a:r>
            <a:r>
              <a:rPr lang="en-US" i="1" dirty="0"/>
              <a:t>Ready Business Program</a:t>
            </a:r>
          </a:p>
        </p:txBody>
      </p:sp>
      <p:sp>
        <p:nvSpPr>
          <p:cNvPr id="4" name="Subtitle 2"/>
          <p:cNvSpPr txBox="1">
            <a:spLocks/>
          </p:cNvSpPr>
          <p:nvPr/>
        </p:nvSpPr>
        <p:spPr>
          <a:xfrm>
            <a:off x="2365513" y="1699642"/>
            <a:ext cx="4528931" cy="849463"/>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50"/>
              </a:spcBef>
              <a:buNone/>
            </a:pPr>
            <a:r>
              <a:rPr lang="en-US" sz="1400" b="1" dirty="0" smtClean="0">
                <a:solidFill>
                  <a:srgbClr val="4C4469"/>
                </a:solidFill>
                <a:latin typeface="Arial" panose="020B0604020202020204" pitchFamily="34" charset="0"/>
                <a:cs typeface="Arial" panose="020B0604020202020204" pitchFamily="34" charset="0"/>
              </a:rPr>
              <a:t>IDENTIFY YOUR RISK</a:t>
            </a:r>
          </a:p>
          <a:p>
            <a:pPr marL="0" indent="0">
              <a:spcBef>
                <a:spcPts val="250"/>
              </a:spcBef>
              <a:buNone/>
            </a:pPr>
            <a:r>
              <a:rPr lang="en-US" sz="1100" dirty="0" smtClean="0">
                <a:latin typeface="Arial" panose="020B0604020202020204" pitchFamily="34" charset="0"/>
                <a:cs typeface="Arial" panose="020B0604020202020204" pitchFamily="34" charset="0"/>
              </a:rPr>
              <a:t>Complete </a:t>
            </a:r>
            <a:r>
              <a:rPr lang="en-US" sz="1100" dirty="0">
                <a:latin typeface="Arial" panose="020B0604020202020204" pitchFamily="34" charset="0"/>
                <a:cs typeface="Arial" panose="020B0604020202020204" pitchFamily="34" charset="0"/>
              </a:rPr>
              <a:t>the </a:t>
            </a:r>
            <a:r>
              <a:rPr lang="en-US" sz="1100" i="1" dirty="0" smtClean="0">
                <a:latin typeface="Arial" panose="020B0604020202020204" pitchFamily="34" charset="0"/>
                <a:cs typeface="Arial" panose="020B0604020202020204" pitchFamily="34" charset="0"/>
              </a:rPr>
              <a:t>Back-to-Business Self-Assessment</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to determine the specific areas your organization needs to address to prepare, mitigate risk, and return to operation following a disaster.</a:t>
            </a:r>
          </a:p>
        </p:txBody>
      </p:sp>
      <p:sp>
        <p:nvSpPr>
          <p:cNvPr id="7" name="Subtitle 2"/>
          <p:cNvSpPr txBox="1">
            <a:spLocks/>
          </p:cNvSpPr>
          <p:nvPr/>
        </p:nvSpPr>
        <p:spPr>
          <a:xfrm>
            <a:off x="2351195" y="2840701"/>
            <a:ext cx="4887805" cy="1908215"/>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50"/>
              </a:spcBef>
              <a:buNone/>
            </a:pPr>
            <a:r>
              <a:rPr lang="en-US" sz="1400" b="1" dirty="0" smtClean="0">
                <a:solidFill>
                  <a:srgbClr val="4C4469"/>
                </a:solidFill>
                <a:latin typeface="Arial" panose="020B0604020202020204" pitchFamily="34" charset="0"/>
                <a:cs typeface="Arial" panose="020B0604020202020204" pitchFamily="34" charset="0"/>
              </a:rPr>
              <a:t>DEVELOP A PLAN</a:t>
            </a:r>
          </a:p>
          <a:p>
            <a:pPr marL="228600" indent="-228600">
              <a:spcBef>
                <a:spcPts val="250"/>
              </a:spcBef>
              <a:buFont typeface="+mj-lt"/>
              <a:buAutoNum type="arabicPeriod"/>
            </a:pPr>
            <a:r>
              <a:rPr lang="en-US" sz="1100" dirty="0" smtClean="0">
                <a:latin typeface="Arial" panose="020B0604020202020204" pitchFamily="34" charset="0"/>
                <a:cs typeface="Arial" panose="020B0604020202020204" pitchFamily="34" charset="0"/>
              </a:rPr>
              <a:t>Based </a:t>
            </a:r>
            <a:r>
              <a:rPr lang="en-US" sz="1100" dirty="0">
                <a:latin typeface="Arial" panose="020B0604020202020204" pitchFamily="34" charset="0"/>
                <a:cs typeface="Arial" panose="020B0604020202020204" pitchFamily="34" charset="0"/>
              </a:rPr>
              <a:t>on the information in the </a:t>
            </a:r>
            <a:r>
              <a:rPr lang="en-US" sz="1100" i="1" dirty="0">
                <a:latin typeface="Arial" panose="020B0604020202020204" pitchFamily="34" charset="0"/>
                <a:cs typeface="Arial" panose="020B0604020202020204" pitchFamily="34" charset="0"/>
              </a:rPr>
              <a:t>Back-to-Business Self-Assessment</a:t>
            </a:r>
            <a:r>
              <a:rPr lang="en-US" sz="1100" dirty="0">
                <a:latin typeface="Arial" panose="020B0604020202020204" pitchFamily="34" charset="0"/>
                <a:cs typeface="Arial" panose="020B0604020202020204" pitchFamily="34" charset="0"/>
              </a:rPr>
              <a:t>, complete the Ready Business Preparedness and Mitigation Project Plan for </a:t>
            </a:r>
            <a:r>
              <a:rPr lang="en-US" sz="1100" dirty="0">
                <a:solidFill>
                  <a:srgbClr val="4C4469"/>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a:t>
            </a:r>
            <a:r>
              <a:rPr lang="en-US" sz="1100" dirty="0">
                <a:solidFill>
                  <a:srgbClr val="4C4469"/>
                </a:solidFill>
                <a:latin typeface="Arial" panose="020B0604020202020204" pitchFamily="34" charset="0"/>
                <a:cs typeface="Arial" panose="020B0604020202020204" pitchFamily="34" charset="0"/>
              </a:rPr>
              <a:t>SURROUNDINGS</a:t>
            </a:r>
            <a:r>
              <a:rPr lang="en-US" sz="1100" dirty="0">
                <a:latin typeface="Arial" panose="020B0604020202020204" pitchFamily="34" charset="0"/>
                <a:cs typeface="Arial" panose="020B0604020202020204" pitchFamily="34" charset="0"/>
              </a:rPr>
              <a:t>, </a:t>
            </a:r>
            <a:r>
              <a:rPr lang="en-US" sz="1100" dirty="0">
                <a:solidFill>
                  <a:srgbClr val="4C4469"/>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 </a:t>
            </a:r>
            <a:r>
              <a:rPr lang="en-US" sz="1100" dirty="0">
                <a:solidFill>
                  <a:srgbClr val="4C4469"/>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a:t>
            </a:r>
            <a:r>
              <a:rPr lang="en-US" sz="1100" dirty="0">
                <a:solidFill>
                  <a:srgbClr val="4C4469"/>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and </a:t>
            </a:r>
            <a:r>
              <a:rPr lang="en-US" sz="1100" dirty="0">
                <a:solidFill>
                  <a:srgbClr val="4C4469"/>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to identify preparedness and mitigation actions needed to ensure safety and business continuity. (Note: </a:t>
            </a:r>
            <a:r>
              <a:rPr lang="en-US" sz="1100" i="1" dirty="0">
                <a:latin typeface="Arial" panose="020B0604020202020204" pitchFamily="34" charset="0"/>
                <a:cs typeface="Arial" panose="020B0604020202020204" pitchFamily="34" charset="0"/>
              </a:rPr>
              <a:t>Completing this plan is a critical first step toward recognition as a Ready Business</a:t>
            </a:r>
            <a:r>
              <a:rPr lang="en-US" sz="1100" dirty="0" smtClean="0">
                <a:latin typeface="Arial" panose="020B0604020202020204" pitchFamily="34" charset="0"/>
                <a:cs typeface="Arial" panose="020B0604020202020204" pitchFamily="34" charset="0"/>
              </a:rPr>
              <a:t>.)</a:t>
            </a:r>
            <a:endParaRPr lang="en-US" sz="1100" dirty="0">
              <a:latin typeface="Arial" panose="020B0604020202020204" pitchFamily="34" charset="0"/>
              <a:cs typeface="Arial" panose="020B0604020202020204" pitchFamily="34" charset="0"/>
            </a:endParaRPr>
          </a:p>
          <a:p>
            <a:pPr marL="228600" indent="-228600">
              <a:spcBef>
                <a:spcPts val="250"/>
              </a:spcBef>
              <a:buFont typeface="+mj-lt"/>
              <a:buAutoNum type="arabicPeriod"/>
            </a:pPr>
            <a:r>
              <a:rPr lang="en-US" sz="1100" dirty="0" smtClean="0">
                <a:latin typeface="Arial" panose="020B0604020202020204" pitchFamily="34" charset="0"/>
                <a:cs typeface="Arial" panose="020B0604020202020204" pitchFamily="34" charset="0"/>
              </a:rPr>
              <a:t>Review </a:t>
            </a:r>
            <a:r>
              <a:rPr lang="en-US" sz="1100" dirty="0">
                <a:latin typeface="Arial" panose="020B0604020202020204" pitchFamily="34" charset="0"/>
                <a:cs typeface="Arial" panose="020B0604020202020204" pitchFamily="34" charset="0"/>
              </a:rPr>
              <a:t>the </a:t>
            </a:r>
            <a:r>
              <a:rPr lang="en-US" sz="1100" i="1" dirty="0">
                <a:latin typeface="Arial" panose="020B0604020202020204" pitchFamily="34" charset="0"/>
                <a:cs typeface="Arial" panose="020B0604020202020204" pitchFamily="34" charset="0"/>
              </a:rPr>
              <a:t>Quick Reference Guide </a:t>
            </a:r>
            <a:r>
              <a:rPr lang="en-US" sz="1100" dirty="0">
                <a:latin typeface="Arial" panose="020B0604020202020204" pitchFamily="34" charset="0"/>
                <a:cs typeface="Arial" panose="020B0604020202020204" pitchFamily="34" charset="0"/>
              </a:rPr>
              <a:t>to determine which preparedness </a:t>
            </a:r>
            <a:r>
              <a:rPr lang="en-US" sz="1100" dirty="0" smtClean="0">
                <a:latin typeface="Arial" panose="020B0604020202020204" pitchFamily="34" charset="0"/>
                <a:cs typeface="Arial" panose="020B0604020202020204" pitchFamily="34" charset="0"/>
              </a:rPr>
              <a:t/>
            </a:r>
            <a:br>
              <a:rPr lang="en-US" sz="1100" dirty="0" smtClean="0">
                <a:latin typeface="Arial" panose="020B0604020202020204" pitchFamily="34" charset="0"/>
                <a:cs typeface="Arial" panose="020B0604020202020204" pitchFamily="34" charset="0"/>
              </a:rPr>
            </a:br>
            <a:r>
              <a:rPr lang="en-US" sz="1100" dirty="0" smtClean="0">
                <a:latin typeface="Arial" panose="020B0604020202020204" pitchFamily="34" charset="0"/>
                <a:cs typeface="Arial" panose="020B0604020202020204" pitchFamily="34" charset="0"/>
              </a:rPr>
              <a:t>and </a:t>
            </a:r>
            <a:r>
              <a:rPr lang="en-US" sz="1100" dirty="0">
                <a:latin typeface="Arial" panose="020B0604020202020204" pitchFamily="34" charset="0"/>
                <a:cs typeface="Arial" panose="020B0604020202020204" pitchFamily="34" charset="0"/>
              </a:rPr>
              <a:t>mitigation actions you want to take based on the potential impacts to your </a:t>
            </a:r>
            <a:r>
              <a:rPr lang="en-US" sz="1100" dirty="0" smtClean="0">
                <a:latin typeface="Arial" panose="020B0604020202020204" pitchFamily="34" charset="0"/>
                <a:cs typeface="Arial" panose="020B0604020202020204" pitchFamily="34" charset="0"/>
              </a:rPr>
              <a:t>organization.</a:t>
            </a:r>
            <a:endParaRPr lang="en-US" sz="900" i="1" dirty="0">
              <a:latin typeface="Arial" panose="020B0604020202020204" pitchFamily="34" charset="0"/>
              <a:cs typeface="Arial" panose="020B0604020202020204" pitchFamily="34" charset="0"/>
            </a:endParaRPr>
          </a:p>
        </p:txBody>
      </p:sp>
      <p:sp>
        <p:nvSpPr>
          <p:cNvPr id="8" name="Subtitle 2"/>
          <p:cNvSpPr txBox="1">
            <a:spLocks/>
          </p:cNvSpPr>
          <p:nvPr/>
        </p:nvSpPr>
        <p:spPr>
          <a:xfrm>
            <a:off x="2365513" y="5040512"/>
            <a:ext cx="4887805" cy="3547125"/>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50"/>
              </a:spcBef>
              <a:buNone/>
            </a:pPr>
            <a:r>
              <a:rPr lang="en-US" sz="1400" b="1" dirty="0" smtClean="0">
                <a:solidFill>
                  <a:srgbClr val="4C4469"/>
                </a:solidFill>
                <a:latin typeface="Arial" panose="020B0604020202020204" pitchFamily="34" charset="0"/>
                <a:cs typeface="Arial" panose="020B0604020202020204" pitchFamily="34" charset="0"/>
              </a:rPr>
              <a:t>TAKE ACTION</a:t>
            </a:r>
          </a:p>
          <a:p>
            <a:pPr marL="228600" indent="-228600">
              <a:spcBef>
                <a:spcPts val="250"/>
              </a:spcBef>
              <a:buFont typeface="+mj-lt"/>
              <a:buAutoNum type="arabicPeriod"/>
            </a:pPr>
            <a:r>
              <a:rPr lang="en-US" sz="1100" dirty="0" smtClean="0">
                <a:latin typeface="Arial" panose="020B0604020202020204" pitchFamily="34" charset="0"/>
                <a:cs typeface="Arial" panose="020B0604020202020204" pitchFamily="34" charset="0"/>
              </a:rPr>
              <a:t>Now </a:t>
            </a:r>
            <a:r>
              <a:rPr lang="en-US" sz="1100" dirty="0">
                <a:latin typeface="Arial" panose="020B0604020202020204" pitchFamily="34" charset="0"/>
                <a:cs typeface="Arial" panose="020B0604020202020204" pitchFamily="34" charset="0"/>
              </a:rPr>
              <a:t>that you’ve created your Preparedness and Mitigation Project Plan, make sure the building owner approves it if you are leasing or renting your building. (Note: </a:t>
            </a:r>
            <a:r>
              <a:rPr lang="en-US" sz="1100" i="1" dirty="0">
                <a:latin typeface="Arial" panose="020B0604020202020204" pitchFamily="34" charset="0"/>
                <a:cs typeface="Arial" panose="020B0604020202020204" pitchFamily="34" charset="0"/>
              </a:rPr>
              <a:t>Be sure to check with your local building department to secure required permits prior to performing any retrofitting or other mitigation activity</a:t>
            </a:r>
            <a:r>
              <a:rPr lang="en-US" sz="1100" dirty="0">
                <a:latin typeface="Arial" panose="020B0604020202020204" pitchFamily="34" charset="0"/>
                <a:cs typeface="Arial" panose="020B0604020202020204" pitchFamily="34" charset="0"/>
              </a:rPr>
              <a:t>.) </a:t>
            </a:r>
          </a:p>
          <a:p>
            <a:pPr marL="228600" indent="-228600">
              <a:spcBef>
                <a:spcPts val="250"/>
              </a:spcBef>
              <a:buFont typeface="+mj-lt"/>
              <a:buAutoNum type="arabicPeriod"/>
            </a:pPr>
            <a:r>
              <a:rPr lang="en-US" sz="1100" dirty="0" smtClean="0">
                <a:latin typeface="Arial" panose="020B0604020202020204" pitchFamily="34" charset="0"/>
                <a:cs typeface="Arial" panose="020B0604020202020204" pitchFamily="34" charset="0"/>
              </a:rPr>
              <a:t>Perform </a:t>
            </a:r>
            <a:r>
              <a:rPr lang="en-US" sz="1100" dirty="0">
                <a:latin typeface="Arial" panose="020B0604020202020204" pitchFamily="34" charset="0"/>
                <a:cs typeface="Arial" panose="020B0604020202020204" pitchFamily="34" charset="0"/>
              </a:rPr>
              <a:t>preparedness and mitigation activities as prioritized in the Preparedness and Mitigation Project Plan. Document your actions as instructed in the applications for </a:t>
            </a:r>
            <a:r>
              <a:rPr lang="en-US" sz="1100" dirty="0">
                <a:solidFill>
                  <a:srgbClr val="4C4469"/>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a:t>
            </a:r>
            <a:r>
              <a:rPr lang="en-US" sz="1100" dirty="0">
                <a:solidFill>
                  <a:srgbClr val="4C4469"/>
                </a:solidFill>
                <a:latin typeface="Arial" panose="020B0604020202020204" pitchFamily="34" charset="0"/>
                <a:cs typeface="Arial" panose="020B0604020202020204" pitchFamily="34" charset="0"/>
              </a:rPr>
              <a:t>SURROUNDINGS</a:t>
            </a:r>
            <a:r>
              <a:rPr lang="en-US" sz="1100" dirty="0">
                <a:latin typeface="Arial" panose="020B0604020202020204" pitchFamily="34" charset="0"/>
                <a:cs typeface="Arial" panose="020B0604020202020204" pitchFamily="34" charset="0"/>
              </a:rPr>
              <a:t>, </a:t>
            </a:r>
            <a:r>
              <a:rPr lang="en-US" sz="1100" dirty="0">
                <a:solidFill>
                  <a:srgbClr val="4C4469"/>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 </a:t>
            </a:r>
            <a:r>
              <a:rPr lang="en-US" sz="1100" dirty="0">
                <a:solidFill>
                  <a:srgbClr val="4C4469"/>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a:t>
            </a:r>
            <a:r>
              <a:rPr lang="en-US" sz="1100" dirty="0">
                <a:solidFill>
                  <a:srgbClr val="4C4469"/>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and </a:t>
            </a:r>
            <a:r>
              <a:rPr lang="en-US" sz="1100" dirty="0">
                <a:solidFill>
                  <a:srgbClr val="4C4469"/>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with signatures, photographs, receipts, or letters from a company or organization manager, engineer, or design professional, where applicable.</a:t>
            </a:r>
            <a:endParaRPr lang="en-US" sz="1100" dirty="0" smtClean="0">
              <a:latin typeface="Arial" panose="020B0604020202020204" pitchFamily="34" charset="0"/>
              <a:cs typeface="Arial" panose="020B0604020202020204" pitchFamily="34" charset="0"/>
            </a:endParaRPr>
          </a:p>
          <a:p>
            <a:pPr marL="228600" indent="-228600">
              <a:spcBef>
                <a:spcPts val="250"/>
              </a:spcBef>
              <a:buFont typeface="+mj-lt"/>
              <a:buAutoNum type="arabicPeriod"/>
            </a:pPr>
            <a:r>
              <a:rPr lang="en-US" sz="1100" dirty="0">
                <a:latin typeface="Arial" panose="020B0604020202020204" pitchFamily="34" charset="0"/>
                <a:cs typeface="Arial" panose="020B0604020202020204" pitchFamily="34" charset="0"/>
              </a:rPr>
              <a:t>Complete the application at the end of the program for recognition as a Ready Business.</a:t>
            </a:r>
            <a:endParaRPr lang="en-US" sz="1100" dirty="0" smtClean="0">
              <a:latin typeface="Arial" panose="020B0604020202020204" pitchFamily="34" charset="0"/>
              <a:cs typeface="Arial" panose="020B0604020202020204" pitchFamily="34" charset="0"/>
            </a:endParaRPr>
          </a:p>
          <a:p>
            <a:pPr marL="228600" indent="-228600">
              <a:spcBef>
                <a:spcPts val="250"/>
              </a:spcBef>
              <a:buFont typeface="+mj-lt"/>
              <a:buAutoNum type="arabicPeriod"/>
            </a:pPr>
            <a:endParaRPr lang="en-US" sz="1100" dirty="0">
              <a:latin typeface="Arial" panose="020B0604020202020204" pitchFamily="34" charset="0"/>
              <a:cs typeface="Arial" panose="020B0604020202020204" pitchFamily="34" charset="0"/>
            </a:endParaRPr>
          </a:p>
          <a:p>
            <a:pPr marL="0" indent="0">
              <a:spcBef>
                <a:spcPts val="250"/>
              </a:spcBef>
              <a:buNone/>
            </a:pPr>
            <a:r>
              <a:rPr lang="en-US" sz="1100" i="1" dirty="0">
                <a:latin typeface="Arial" panose="020B0604020202020204" pitchFamily="34" charset="0"/>
                <a:cs typeface="Arial" panose="020B0604020202020204" pitchFamily="34" charset="0"/>
              </a:rPr>
              <a:t>After you have completed these steps, you will be eligible to become a member of the Ready Business Community, and will enjoy the peace of mind of knowing you have done your part to promote safety, mitigate potential loss, and protect your business or organization.</a:t>
            </a:r>
            <a:endParaRPr lang="en-US" sz="1100" i="1" dirty="0" smtClean="0">
              <a:latin typeface="Arial" panose="020B0604020202020204" pitchFamily="34" charset="0"/>
              <a:cs typeface="Arial" panose="020B0604020202020204" pitchFamily="34" charset="0"/>
            </a:endParaRPr>
          </a:p>
        </p:txBody>
      </p:sp>
      <p:sp>
        <p:nvSpPr>
          <p:cNvPr id="10" name="Slide Number Placeholder 9"/>
          <p:cNvSpPr>
            <a:spLocks noGrp="1"/>
          </p:cNvSpPr>
          <p:nvPr>
            <p:ph type="sldNum" sz="quarter" idx="4"/>
          </p:nvPr>
        </p:nvSpPr>
        <p:spPr/>
        <p:txBody>
          <a:bodyPr/>
          <a:lstStyle/>
          <a:p>
            <a:fld id="{7749E63D-D648-FD44-8A88-2CC5333ECCD2}" type="slidenum">
              <a:rPr lang="en-US" smtClean="0"/>
              <a:pPr/>
              <a:t>9</a:t>
            </a:fld>
            <a:endParaRPr lang="en-US" dirty="0"/>
          </a:p>
        </p:txBody>
      </p:sp>
      <p:sp>
        <p:nvSpPr>
          <p:cNvPr id="11" name="Subtitle 2"/>
          <p:cNvSpPr txBox="1">
            <a:spLocks/>
          </p:cNvSpPr>
          <p:nvPr/>
        </p:nvSpPr>
        <p:spPr>
          <a:xfrm>
            <a:off x="1348050" y="1701812"/>
            <a:ext cx="828142" cy="845123"/>
          </a:xfrm>
          <a:prstGeom prst="ellipse">
            <a:avLst/>
          </a:prstGeom>
          <a:noFill/>
          <a:ln w="25400">
            <a:solidFill>
              <a:srgbClr val="4C4469"/>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smtClean="0">
                <a:solidFill>
                  <a:srgbClr val="4C4469"/>
                </a:solidFill>
                <a:latin typeface="Arial" panose="020B0604020202020204" pitchFamily="34" charset="0"/>
                <a:cs typeface="Arial" panose="020B0604020202020204" pitchFamily="34" charset="0"/>
              </a:rPr>
              <a:t>1</a:t>
            </a:r>
            <a:endParaRPr lang="en-US" sz="2800" dirty="0">
              <a:solidFill>
                <a:srgbClr val="4C4469"/>
              </a:solidFill>
              <a:latin typeface="Arial" panose="020B0604020202020204" pitchFamily="34" charset="0"/>
              <a:cs typeface="Arial" panose="020B0604020202020204" pitchFamily="34" charset="0"/>
            </a:endParaRPr>
          </a:p>
        </p:txBody>
      </p:sp>
      <p:sp>
        <p:nvSpPr>
          <p:cNvPr id="14" name="Subtitle 2"/>
          <p:cNvSpPr txBox="1">
            <a:spLocks/>
          </p:cNvSpPr>
          <p:nvPr/>
        </p:nvSpPr>
        <p:spPr>
          <a:xfrm>
            <a:off x="1348050" y="2840701"/>
            <a:ext cx="828142" cy="845123"/>
          </a:xfrm>
          <a:prstGeom prst="ellipse">
            <a:avLst/>
          </a:prstGeom>
          <a:noFill/>
          <a:ln w="25400">
            <a:solidFill>
              <a:srgbClr val="4C4469"/>
            </a:solidFill>
          </a:ln>
        </p:spPr>
        <p:txBody>
          <a:bodyPr vert="horz" wrap="none" lIns="0" tIns="45720" rIns="0" bIns="45720" numCol="1" spcCol="228600" rtlCol="0" anchor="ctr" anchorCtr="0">
            <a:noAutofit/>
          </a:bodyPr>
          <a:lstStyle>
            <a:defPPr>
              <a:defRPr lang="en-US"/>
            </a:defPPr>
            <a:lvl1pPr indent="0" algn="ctr">
              <a:spcBef>
                <a:spcPct val="20000"/>
              </a:spcBef>
              <a:buFont typeface="Arial"/>
              <a:buNone/>
              <a:defRPr sz="3600" b="1">
                <a:solidFill>
                  <a:srgbClr val="4C4469"/>
                </a:solidFill>
                <a:latin typeface="Arial" panose="020B0604020202020204" pitchFamily="34" charset="0"/>
                <a:cs typeface="Arial" panose="020B0604020202020204" pitchFamily="34"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2</a:t>
            </a:r>
          </a:p>
        </p:txBody>
      </p:sp>
      <p:sp>
        <p:nvSpPr>
          <p:cNvPr id="17" name="Subtitle 2"/>
          <p:cNvSpPr txBox="1">
            <a:spLocks/>
          </p:cNvSpPr>
          <p:nvPr/>
        </p:nvSpPr>
        <p:spPr>
          <a:xfrm>
            <a:off x="1362369" y="5040512"/>
            <a:ext cx="828142" cy="845123"/>
          </a:xfrm>
          <a:prstGeom prst="ellipse">
            <a:avLst/>
          </a:prstGeom>
          <a:noFill/>
          <a:ln w="25400">
            <a:solidFill>
              <a:srgbClr val="4C4469"/>
            </a:solidFill>
          </a:ln>
        </p:spPr>
        <p:txBody>
          <a:bodyPr vert="horz" wrap="none" lIns="0" tIns="45720" rIns="0" bIns="45720" numCol="1" spcCol="228600" rtlCol="0" anchor="ctr" anchorCtr="0">
            <a:noAutofit/>
          </a:bodyPr>
          <a:lstStyle>
            <a:defPPr>
              <a:defRPr lang="en-US"/>
            </a:defPPr>
            <a:lvl1pPr indent="0" algn="ctr">
              <a:spcBef>
                <a:spcPct val="20000"/>
              </a:spcBef>
              <a:buFont typeface="Arial"/>
              <a:buNone/>
              <a:defRPr sz="3600" b="1">
                <a:solidFill>
                  <a:srgbClr val="4C4469"/>
                </a:solidFill>
                <a:latin typeface="Arial" panose="020B0604020202020204" pitchFamily="34" charset="0"/>
                <a:cs typeface="Arial" panose="020B0604020202020204" pitchFamily="34"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3</a:t>
            </a:r>
          </a:p>
        </p:txBody>
      </p:sp>
    </p:spTree>
    <p:extLst>
      <p:ext uri="{BB962C8B-B14F-4D97-AF65-F5344CB8AC3E}">
        <p14:creationId xmlns:p14="http://schemas.microsoft.com/office/powerpoint/2010/main" val="17906613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3">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5570DB0-F607-41A1-AE2B-221139BB8524}">
  <we:reference id="wa104379279" version="2.0.0.0" store="en-US" storeType="OMEX"/>
  <we:alternateReferences>
    <we:reference id="WA104379279" version="2.0.0.0" store="WA104379279"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27717</TotalTime>
  <Words>5715</Words>
  <Application>Microsoft Office PowerPoint</Application>
  <PresentationFormat>Custom</PresentationFormat>
  <Paragraphs>955</Paragraphs>
  <Slides>51</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Calibri Light</vt:lpstr>
      <vt:lpstr>Wingdings</vt:lpstr>
      <vt:lpstr>Office Theme</vt:lpstr>
      <vt:lpstr>PowerPoint Presentation</vt:lpstr>
      <vt:lpstr>Why should organizations care about  inland flooding risk?</vt:lpstr>
      <vt:lpstr>Table of Contents</vt:lpstr>
      <vt:lpstr>INTRODUCTION</vt:lpstr>
      <vt:lpstr>Introduction</vt:lpstr>
      <vt:lpstr>Introduction</vt:lpstr>
      <vt:lpstr>Introduction: Program Overview </vt:lpstr>
      <vt:lpstr>Benefits of participating in the program  and achieving recognition include</vt:lpstr>
      <vt:lpstr>Introduction: Ready Business Program</vt:lpstr>
      <vt:lpstr>IDENTIFY YOUR RISK</vt:lpstr>
      <vt:lpstr>Identify Your Risk:  Back-to-Business Self-Assessment</vt:lpstr>
      <vt:lpstr>Identify Your Risk:  Back-to-Business Self-Assessment</vt:lpstr>
      <vt:lpstr>Identify Your Risk:  Back-to-Business Self-Assessment</vt:lpstr>
      <vt:lpstr>DEVELOP A PLAN</vt:lpstr>
      <vt:lpstr>Develop A Plan</vt:lpstr>
      <vt:lpstr>Develop A Plan</vt:lpstr>
      <vt:lpstr>Develop A Plan: STAFF</vt:lpstr>
      <vt:lpstr>Develop A Plan: STAFF</vt:lpstr>
      <vt:lpstr>Develop A Plan: SURROUNDINGS</vt:lpstr>
      <vt:lpstr>Develop A Plan: SPACE</vt:lpstr>
      <vt:lpstr>Develop A Plan: SYSTEMS</vt:lpstr>
      <vt:lpstr>Develop A Plan: STRUCTURE</vt:lpstr>
      <vt:lpstr>Develop A Plan: SERVICE</vt:lpstr>
      <vt:lpstr>Quick Reference Guide: STAFF</vt:lpstr>
      <vt:lpstr>Quick Reference Guide: STAFF (continued)</vt:lpstr>
      <vt:lpstr>Quick Reference Guide: STAFF (continued)</vt:lpstr>
      <vt:lpstr>Quick Reference Guide: STAFF (continued)</vt:lpstr>
      <vt:lpstr>Quick Reference Guide: STAFF (continued)</vt:lpstr>
      <vt:lpstr>Quick Reference Guide: SURROUNDINGS</vt:lpstr>
      <vt:lpstr>Quick Reference Guide: SPACE</vt:lpstr>
      <vt:lpstr>Quick Reference Guide: SYSTEMS</vt:lpstr>
      <vt:lpstr>Quick Reference Guide: STRUCTURE</vt:lpstr>
      <vt:lpstr>Quick Reference Guide: STRUCTURE (continued)</vt:lpstr>
      <vt:lpstr>Quick Reference Guide: SERVICE</vt:lpstr>
      <vt:lpstr>TAKE ACTION</vt:lpstr>
      <vt:lpstr>Take Action</vt:lpstr>
      <vt:lpstr>Take Action: Ready Business Applications </vt:lpstr>
      <vt:lpstr>Take Action: Ready Business –  STAFF Application </vt:lpstr>
      <vt:lpstr>Take Action: Ready Business – SURROUNDINGS Application </vt:lpstr>
      <vt:lpstr>Take Action: Ready Business –  SPACE Application </vt:lpstr>
      <vt:lpstr>Take Action: Ready Business –  SYSTEMS Application </vt:lpstr>
      <vt:lpstr>Take Action: Ready Business –  STRUCTURE Application </vt:lpstr>
      <vt:lpstr>Take Action: Ready Business –  SERVICE Application </vt:lpstr>
      <vt:lpstr>Feedback</vt:lpstr>
      <vt:lpstr>Valuable Websites</vt:lpstr>
      <vt:lpstr>APPENDIX A | Acronyms and Glossary</vt:lpstr>
      <vt:lpstr>APPENDIX A | Acronyms and Glossary</vt:lpstr>
      <vt:lpstr>APPENDIX B</vt:lpstr>
      <vt:lpstr>APPENDIX B</vt:lpstr>
      <vt:lpstr>NOTES</vt:lpstr>
      <vt:lpstr>PowerPoint Presentation</vt:lpstr>
    </vt:vector>
  </TitlesOfParts>
  <Company>Moore Consulting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MESSAGE FROM THE PRESIDENT</dc:title>
  <dc:creator>Fernando</dc:creator>
  <cp:lastModifiedBy>RP</cp:lastModifiedBy>
  <cp:revision>473</cp:revision>
  <cp:lastPrinted>2016-05-09T14:28:24Z</cp:lastPrinted>
  <dcterms:created xsi:type="dcterms:W3CDTF">2015-08-31T19:28:28Z</dcterms:created>
  <dcterms:modified xsi:type="dcterms:W3CDTF">2016-08-03T04:59:19Z</dcterms:modified>
</cp:coreProperties>
</file>